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29" r:id="rId1"/>
    <p:sldMasterId id="2147484131" r:id="rId2"/>
    <p:sldMasterId id="2147484143" r:id="rId3"/>
  </p:sldMasterIdLst>
  <p:notesMasterIdLst>
    <p:notesMasterId r:id="rId21"/>
  </p:notesMasterIdLst>
  <p:sldIdLst>
    <p:sldId id="654" r:id="rId4"/>
    <p:sldId id="767" r:id="rId5"/>
    <p:sldId id="770" r:id="rId6"/>
    <p:sldId id="771" r:id="rId7"/>
    <p:sldId id="768" r:id="rId8"/>
    <p:sldId id="758" r:id="rId9"/>
    <p:sldId id="732" r:id="rId10"/>
    <p:sldId id="761" r:id="rId11"/>
    <p:sldId id="750" r:id="rId12"/>
    <p:sldId id="753" r:id="rId13"/>
    <p:sldId id="760" r:id="rId14"/>
    <p:sldId id="754" r:id="rId15"/>
    <p:sldId id="751" r:id="rId16"/>
    <p:sldId id="772" r:id="rId17"/>
    <p:sldId id="752" r:id="rId18"/>
    <p:sldId id="759" r:id="rId19"/>
    <p:sldId id="730" r:id="rId20"/>
  </p:sldIdLst>
  <p:sldSz cx="2438400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69" pos="7680" userDrawn="1">
          <p15:clr>
            <a:srgbClr val="A4A3A4"/>
          </p15:clr>
        </p15:guide>
        <p15:guide id="73" orient="horz" pos="6456" userDrawn="1">
          <p15:clr>
            <a:srgbClr val="A4A3A4"/>
          </p15:clr>
        </p15:guide>
        <p15:guide id="74" orient="horz" pos="4344" userDrawn="1">
          <p15:clr>
            <a:srgbClr val="A4A3A4"/>
          </p15:clr>
        </p15:guide>
        <p15:guide id="75" orient="horz" pos="14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E2E1"/>
    <a:srgbClr val="D79597"/>
    <a:srgbClr val="0F506E"/>
    <a:srgbClr val="234745"/>
    <a:srgbClr val="50878B"/>
    <a:srgbClr val="DBEDED"/>
    <a:srgbClr val="414E5E"/>
    <a:srgbClr val="566A86"/>
    <a:srgbClr val="8A9BB4"/>
    <a:srgbClr val="60BD7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642" autoAdjust="0"/>
    <p:restoredTop sz="84043" autoAdjust="0"/>
  </p:normalViewPr>
  <p:slideViewPr>
    <p:cSldViewPr snapToGrid="0" snapToObjects="1">
      <p:cViewPr>
        <p:scale>
          <a:sx n="39" d="100"/>
          <a:sy n="39" d="100"/>
        </p:scale>
        <p:origin x="144" y="432"/>
      </p:cViewPr>
      <p:guideLst>
        <p:guide pos="7680"/>
        <p:guide orient="horz" pos="6456"/>
        <p:guide orient="horz" pos="4344"/>
        <p:guide orient="horz" pos="1440"/>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png>
</file>

<file path=ppt/media/image21.tiff>
</file>

<file path=ppt/media/image22.png>
</file>

<file path=ppt/media/image23.png>
</file>

<file path=ppt/media/image24.tiff>
</file>

<file path=ppt/media/image25.tiff>
</file>

<file path=ppt/media/image26.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2/20/20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espn.com/nba/player/_/id/1966/lebron-james"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www.espn.com/nba/player/_/id/3992/james-harden" TargetMode="External"/><Relationship Id="rId4" Type="http://schemas.openxmlformats.org/officeDocument/2006/relationships/hyperlink" Target="https://www.espn.com/nba/player/_/id/6450/kawhi-leonard"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https://www.espn.com/nba/player/_/id/1966/lebron-james</a:t>
            </a:r>
            <a:endParaRPr lang="en-US" dirty="0"/>
          </a:p>
          <a:p>
            <a:r>
              <a:rPr lang="en-US" dirty="0">
                <a:hlinkClick r:id="rId4"/>
              </a:rPr>
              <a:t>https://www.espn.com/nba/player/_/id/6450/</a:t>
            </a:r>
            <a:r>
              <a:rPr lang="en-US" dirty="0" err="1">
                <a:hlinkClick r:id="rId4"/>
              </a:rPr>
              <a:t>kawhi-leonar</a:t>
            </a:r>
            <a:r>
              <a:rPr lang="en-US" dirty="0" err="1">
                <a:hlinkClick r:id="rId4"/>
              </a:rPr>
              <a:t>d</a:t>
            </a:r>
            <a:endParaRPr lang="en-US" dirty="0"/>
          </a:p>
          <a:p>
            <a:r>
              <a:rPr lang="en-US" dirty="0">
                <a:hlinkClick r:id="rId5"/>
              </a:rPr>
              <a:t>https://www.espn.com/nba/player/_/id/3992/james-harden</a:t>
            </a:r>
            <a:endParaRPr lang="en-US" dirty="0"/>
          </a:p>
          <a:p>
            <a:r>
              <a:rPr lang="en-US" dirty="0"/>
              <a:t>Steph Curry, Jaylen Brown, Klay Thompson, Joe Harris, Gordon Hayward</a:t>
            </a:r>
          </a:p>
          <a:p>
            <a:endParaRPr lang="en-US" dirty="0"/>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1149338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224375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Box 1"/>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7653358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0811095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2282424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1789660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1128193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75820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1909390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12164948"/>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2804523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63583728"/>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
        <p:nvSpPr>
          <p:cNvPr id="5" name="TextBox 4">
            <a:extLst>
              <a:ext uri="{FF2B5EF4-FFF2-40B4-BE49-F238E27FC236}">
                <a16:creationId xmlns:a16="http://schemas.microsoft.com/office/drawing/2014/main" id="{46D683EE-FE38-43A2-9F90-B30F31E7D4A1}"/>
              </a:ext>
            </a:extLst>
          </p:cNvPr>
          <p:cNvSpPr txBox="1"/>
          <p:nvPr userDrawn="1"/>
        </p:nvSpPr>
        <p:spPr>
          <a:xfrm>
            <a:off x="11823463" y="12537632"/>
            <a:ext cx="737076" cy="569395"/>
          </a:xfrm>
          <a:prstGeom prst="rect">
            <a:avLst/>
          </a:prstGeom>
          <a:noFill/>
        </p:spPr>
        <p:txBody>
          <a:bodyPr wrap="none" lIns="137168" tIns="68584" rIns="137168" bIns="68584" rtlCol="0">
            <a:spAutoFit/>
          </a:bodyPr>
          <a:lstStyle/>
          <a:p>
            <a:pPr algn="ctr"/>
            <a:fld id="{260E2A6B-A809-4840-BF14-8648BC0BDF87}" type="slidenum">
              <a:rPr lang="id-ID" sz="2800" b="1" smtClean="0">
                <a:solidFill>
                  <a:schemeClr val="tx1">
                    <a:lumMod val="50000"/>
                  </a:schemeClr>
                </a:solidFill>
                <a:latin typeface="Lato Light" charset="0"/>
                <a:cs typeface="Lato Light" charset="0"/>
              </a:rPr>
              <a:pPr algn="ctr"/>
              <a:t>‹#›</a:t>
            </a:fld>
            <a:endParaRPr lang="id-ID" sz="2800" b="1" dirty="0">
              <a:solidFill>
                <a:schemeClr val="tx1">
                  <a:lumMod val="50000"/>
                </a:schemeClr>
              </a:solidFill>
              <a:latin typeface="Lato Light" charset="0"/>
              <a:cs typeface="Lato Light" charset="0"/>
            </a:endParaRPr>
          </a:p>
        </p:txBody>
      </p:sp>
    </p:spTree>
    <p:extLst>
      <p:ext uri="{BB962C8B-B14F-4D97-AF65-F5344CB8AC3E}">
        <p14:creationId xmlns:p14="http://schemas.microsoft.com/office/powerpoint/2010/main" val="4030391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1349955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36734169"/>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923944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19867486"/>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751846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3811555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4641430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3745553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8670380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0342552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70489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65750776"/>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3"/>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1"/>
            <a:ext cx="21031200" cy="821417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1" name="Picture 10">
            <a:extLst>
              <a:ext uri="{FF2B5EF4-FFF2-40B4-BE49-F238E27FC236}">
                <a16:creationId xmlns:a16="http://schemas.microsoft.com/office/drawing/2014/main" id="{59F27FC7-77C6-4D42-B899-3E9163D12C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
        <p:nvSpPr>
          <p:cNvPr id="13" name="TextBox 12">
            <a:extLst>
              <a:ext uri="{FF2B5EF4-FFF2-40B4-BE49-F238E27FC236}">
                <a16:creationId xmlns:a16="http://schemas.microsoft.com/office/drawing/2014/main" id="{1DCC0ED1-1CED-4490-8EF8-B5F38FDA9DB9}"/>
              </a:ext>
            </a:extLst>
          </p:cNvPr>
          <p:cNvSpPr txBox="1"/>
          <p:nvPr userDrawn="1"/>
        </p:nvSpPr>
        <p:spPr>
          <a:xfrm>
            <a:off x="15220217" y="12298961"/>
            <a:ext cx="8634491" cy="523220"/>
          </a:xfrm>
          <a:prstGeom prst="rect">
            <a:avLst/>
          </a:prstGeom>
          <a:noFill/>
        </p:spPr>
        <p:txBody>
          <a:bodyPr wrap="square" rtlCol="0">
            <a:spAutoFit/>
          </a:bodyPr>
          <a:lstStyle/>
          <a:p>
            <a:pPr algn="r"/>
            <a:r>
              <a:rPr lang="en-US" sz="2800" dirty="0">
                <a:latin typeface="Arial" panose="020B0604020202020204" pitchFamily="34" charset="0"/>
                <a:cs typeface="Arial" panose="020B0604020202020204" pitchFamily="34" charset="0"/>
              </a:rPr>
              <a:t>Competitive Advantage Presented By</a:t>
            </a:r>
          </a:p>
        </p:txBody>
      </p:sp>
    </p:spTree>
    <p:extLst>
      <p:ext uri="{BB962C8B-B14F-4D97-AF65-F5344CB8AC3E}">
        <p14:creationId xmlns:p14="http://schemas.microsoft.com/office/powerpoint/2010/main" val="1052501761"/>
      </p:ext>
    </p:extLst>
  </p:cSld>
  <p:clrMap bg1="lt1" tx1="dk1" bg2="lt2" tx2="dk2" accent1="accent1" accent2="accent2" accent3="accent3" accent4="accent4" accent5="accent5" accent6="accent6" hlink="hlink" folHlink="folHlink"/>
  <p:sldLayoutIdLst>
    <p:sldLayoutId id="2147484130" r:id="rId1"/>
  </p:sldLayoutIdLst>
  <p:hf hdr="0" ftr="0" dt="0"/>
  <p:txStyles>
    <p:titleStyle>
      <a:lvl1pPr algn="l" defTabSz="1828800" rtl="0" eaLnBrk="1" latinLnBrk="0" hangingPunct="1">
        <a:lnSpc>
          <a:spcPct val="90000"/>
        </a:lnSpc>
        <a:spcBef>
          <a:spcPct val="0"/>
        </a:spcBef>
        <a:buNone/>
        <a:defRPr sz="8800" b="0" i="0" kern="1200">
          <a:solidFill>
            <a:schemeClr val="tx1"/>
          </a:solidFill>
          <a:latin typeface="Lato Light" charset="0"/>
          <a:ea typeface="Lato Light" charset="0"/>
          <a:cs typeface="Lato Light" charset="0"/>
        </a:defRPr>
      </a:lvl1pPr>
    </p:titleStyle>
    <p:bodyStyle>
      <a:lvl1pPr marL="0" indent="0" algn="l" defTabSz="1828800" rtl="0" eaLnBrk="1" latinLnBrk="0" hangingPunct="1">
        <a:lnSpc>
          <a:spcPct val="90000"/>
        </a:lnSpc>
        <a:spcBef>
          <a:spcPts val="2000"/>
        </a:spcBef>
        <a:buFont typeface="Arial" panose="020B0604020202020204" pitchFamily="34" charset="0"/>
        <a:buNone/>
        <a:defRPr sz="4000" b="0" i="0" kern="1200">
          <a:solidFill>
            <a:schemeClr val="tx1"/>
          </a:solidFill>
          <a:latin typeface="Lato Light" charset="0"/>
          <a:ea typeface="Lato Light" charset="0"/>
          <a:cs typeface="Lato Light" charset="0"/>
        </a:defRPr>
      </a:lvl1pPr>
      <a:lvl2pPr marL="914400" indent="0" algn="l" defTabSz="1828800" rtl="0" eaLnBrk="1" latinLnBrk="0" hangingPunct="1">
        <a:lnSpc>
          <a:spcPct val="90000"/>
        </a:lnSpc>
        <a:spcBef>
          <a:spcPts val="1000"/>
        </a:spcBef>
        <a:buFont typeface="Arial" panose="020B0604020202020204" pitchFamily="34" charset="0"/>
        <a:buNone/>
        <a:defRPr sz="3200" b="0" i="0" kern="1200">
          <a:solidFill>
            <a:schemeClr val="tx1"/>
          </a:solidFill>
          <a:latin typeface="Lato Light" charset="0"/>
          <a:ea typeface="Lato Light" charset="0"/>
          <a:cs typeface="Lato Light" charset="0"/>
        </a:defRPr>
      </a:lvl2pPr>
      <a:lvl3pPr marL="1828800" indent="0" algn="l" defTabSz="1828800" rtl="0" eaLnBrk="1" latinLnBrk="0" hangingPunct="1">
        <a:lnSpc>
          <a:spcPct val="90000"/>
        </a:lnSpc>
        <a:spcBef>
          <a:spcPts val="1000"/>
        </a:spcBef>
        <a:buFont typeface="Arial" panose="020B0604020202020204" pitchFamily="34" charset="0"/>
        <a:buNone/>
        <a:defRPr sz="2400" b="0" i="0" kern="1200">
          <a:solidFill>
            <a:schemeClr val="tx1"/>
          </a:solidFill>
          <a:latin typeface="Lato Light" charset="0"/>
          <a:ea typeface="Lato Light" charset="0"/>
          <a:cs typeface="Lato Light" charset="0"/>
        </a:defRPr>
      </a:lvl3pPr>
      <a:lvl4pPr marL="27432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4pPr>
      <a:lvl5pPr marL="3657600" indent="0" algn="l" defTabSz="1828800" rtl="0" eaLnBrk="1" latinLnBrk="0" hangingPunct="1">
        <a:lnSpc>
          <a:spcPct val="90000"/>
        </a:lnSpc>
        <a:spcBef>
          <a:spcPts val="1000"/>
        </a:spcBef>
        <a:buFont typeface="Arial" panose="020B0604020202020204" pitchFamily="34" charset="0"/>
        <a:buNone/>
        <a:defRPr sz="2000" b="0" i="0" kern="1200">
          <a:solidFill>
            <a:schemeClr val="tx1"/>
          </a:solidFill>
          <a:latin typeface="Lato Light" charset="0"/>
          <a:ea typeface="Lato Light" charset="0"/>
          <a:cs typeface="Lato Light" charset="0"/>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2/20/20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sp>
        <p:nvSpPr>
          <p:cNvPr id="7" name="Rectangle 6">
            <a:extLst>
              <a:ext uri="{FF2B5EF4-FFF2-40B4-BE49-F238E27FC236}">
                <a16:creationId xmlns:a16="http://schemas.microsoft.com/office/drawing/2014/main" id="{CF3A2806-A981-4740-B7CD-2B9D58BEEC44}"/>
              </a:ext>
            </a:extLst>
          </p:cNvPr>
          <p:cNvSpPr/>
          <p:nvPr userDrawn="1"/>
        </p:nvSpPr>
        <p:spPr>
          <a:xfrm>
            <a:off x="0" y="8952667"/>
            <a:ext cx="24384000" cy="4763332"/>
          </a:xfrm>
          <a:prstGeom prst="rect">
            <a:avLst/>
          </a:prstGeom>
          <a:gradFill flip="none" rotWithShape="1">
            <a:gsLst>
              <a:gs pos="14000">
                <a:srgbClr val="50878B"/>
              </a:gs>
              <a:gs pos="100000">
                <a:srgbClr val="DBEDE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pic>
        <p:nvPicPr>
          <p:cNvPr id="10" name="Picture 9">
            <a:extLst>
              <a:ext uri="{FF2B5EF4-FFF2-40B4-BE49-F238E27FC236}">
                <a16:creationId xmlns:a16="http://schemas.microsoft.com/office/drawing/2014/main" id="{B870DA80-E8B7-473F-8EFC-A97C8537E44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421968"/>
            <a:ext cx="6216133" cy="1572101"/>
          </a:xfrm>
          <a:prstGeom prst="rect">
            <a:avLst/>
          </a:prstGeom>
        </p:spPr>
      </p:pic>
    </p:spTree>
    <p:extLst>
      <p:ext uri="{BB962C8B-B14F-4D97-AF65-F5344CB8AC3E}">
        <p14:creationId xmlns:p14="http://schemas.microsoft.com/office/powerpoint/2010/main" val="802682697"/>
      </p:ext>
    </p:extLst>
  </p:cSld>
  <p:clrMap bg1="lt1" tx1="dk1" bg2="lt2" tx2="dk2" accent1="accent1" accent2="accent2" accent3="accent3" accent4="accent4" accent5="accent5" accent6="accent6" hlink="hlink" folHlink="folHlink"/>
  <p:sldLayoutIdLst>
    <p:sldLayoutId id="2147484132" r:id="rId1"/>
    <p:sldLayoutId id="2147484133" r:id="rId2"/>
    <p:sldLayoutId id="2147484134" r:id="rId3"/>
    <p:sldLayoutId id="2147484135" r:id="rId4"/>
    <p:sldLayoutId id="2147484136" r:id="rId5"/>
    <p:sldLayoutId id="2147484137" r:id="rId6"/>
    <p:sldLayoutId id="2147484138" r:id="rId7"/>
    <p:sldLayoutId id="2147484139" r:id="rId8"/>
    <p:sldLayoutId id="2147484140" r:id="rId9"/>
    <p:sldLayoutId id="2147484141" r:id="rId10"/>
    <p:sldLayoutId id="2147484142"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2/20/20</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dirty="0"/>
              <a:t>‹#›</a:t>
            </a:fld>
            <a:endParaRPr lang="en-US" dirty="0"/>
          </a:p>
        </p:txBody>
      </p:sp>
      <p:pic>
        <p:nvPicPr>
          <p:cNvPr id="9" name="Picture 8">
            <a:extLst>
              <a:ext uri="{FF2B5EF4-FFF2-40B4-BE49-F238E27FC236}">
                <a16:creationId xmlns:a16="http://schemas.microsoft.com/office/drawing/2014/main" id="{67BCC784-3667-4D0C-AB7D-25813AA2A9B0}"/>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80455" y="12047922"/>
            <a:ext cx="6216133" cy="1572101"/>
          </a:xfrm>
          <a:prstGeom prst="rect">
            <a:avLst/>
          </a:prstGeom>
        </p:spPr>
      </p:pic>
    </p:spTree>
    <p:extLst>
      <p:ext uri="{BB962C8B-B14F-4D97-AF65-F5344CB8AC3E}">
        <p14:creationId xmlns:p14="http://schemas.microsoft.com/office/powerpoint/2010/main" val="3648767669"/>
      </p:ext>
    </p:extLst>
  </p:cSld>
  <p:clrMap bg1="lt1" tx1="dk1" bg2="lt2" tx2="dk2" accent1="accent1" accent2="accent2" accent3="accent3" accent4="accent4" accent5="accent5" accent6="accent6" hlink="hlink" folHlink="folHlink"/>
  <p:sldLayoutIdLst>
    <p:sldLayoutId id="2147484144" r:id="rId1"/>
    <p:sldLayoutId id="2147484145" r:id="rId2"/>
    <p:sldLayoutId id="2147484146" r:id="rId3"/>
    <p:sldLayoutId id="2147484147" r:id="rId4"/>
    <p:sldLayoutId id="2147484148" r:id="rId5"/>
    <p:sldLayoutId id="2147484149" r:id="rId6"/>
    <p:sldLayoutId id="2147484150" r:id="rId7"/>
    <p:sldLayoutId id="2147484151" r:id="rId8"/>
    <p:sldLayoutId id="2147484152" r:id="rId9"/>
    <p:sldLayoutId id="2147484153" r:id="rId10"/>
    <p:sldLayoutId id="2147484154" r:id="rId11"/>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9.xml"/><Relationship Id="rId5" Type="http://schemas.openxmlformats.org/officeDocument/2006/relationships/image" Target="../media/image5.tiff"/><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9.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4.tiff"/><Relationship Id="rId13" Type="http://schemas.openxmlformats.org/officeDocument/2006/relationships/hyperlink" Target="https://www.espn.com/" TargetMode="External"/><Relationship Id="rId3" Type="http://schemas.openxmlformats.org/officeDocument/2006/relationships/image" Target="../media/image9.tiff"/><Relationship Id="rId7" Type="http://schemas.openxmlformats.org/officeDocument/2006/relationships/image" Target="../media/image13.tiff"/><Relationship Id="rId12" Type="http://schemas.openxmlformats.org/officeDocument/2006/relationships/image" Target="../media/image18.tiff"/><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12.tiff"/><Relationship Id="rId11" Type="http://schemas.openxmlformats.org/officeDocument/2006/relationships/image" Target="../media/image17.tiff"/><Relationship Id="rId5" Type="http://schemas.openxmlformats.org/officeDocument/2006/relationships/image" Target="../media/image11.tiff"/><Relationship Id="rId10" Type="http://schemas.openxmlformats.org/officeDocument/2006/relationships/image" Target="../media/image16.tiff"/><Relationship Id="rId4" Type="http://schemas.openxmlformats.org/officeDocument/2006/relationships/image" Target="../media/image10.tiff"/><Relationship Id="rId9" Type="http://schemas.openxmlformats.org/officeDocument/2006/relationships/image" Target="../media/image15.tiff"/><Relationship Id="rId14" Type="http://schemas.openxmlformats.org/officeDocument/2006/relationships/hyperlink" Target="https://www.olympic.org/tokyo-202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usab.com/news-events/news/2016/06/2016-moly-team-announced.aspx" TargetMode="External"/><Relationship Id="rId2" Type="http://schemas.openxmlformats.org/officeDocument/2006/relationships/image" Target="../media/image19.tiff"/><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Line 5"/>
          <p:cNvSpPr>
            <a:spLocks noChangeShapeType="1"/>
          </p:cNvSpPr>
          <p:nvPr/>
        </p:nvSpPr>
        <p:spPr bwMode="auto">
          <a:xfrm>
            <a:off x="4168776" y="-1311618"/>
            <a:ext cx="0" cy="0"/>
          </a:xfrm>
          <a:prstGeom prst="line">
            <a:avLst/>
          </a:prstGeom>
          <a:noFill/>
          <a:ln>
            <a:noFill/>
          </a:ln>
          <a:extLst>
            <a:ext uri="{909E8E84-426E-40dd-AFC4-6F175D3DCCD1}">
              <a14:hiddenFill xmlns:a14="http://schemas.microsoft.com/office/drawing/2010/main" xmlns="">
                <a:no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45" name="Line 6"/>
          <p:cNvSpPr>
            <a:spLocks noChangeShapeType="1"/>
          </p:cNvSpPr>
          <p:nvPr/>
        </p:nvSpPr>
        <p:spPr bwMode="auto">
          <a:xfrm>
            <a:off x="4168776" y="-1311618"/>
            <a:ext cx="0" cy="0"/>
          </a:xfrm>
          <a:prstGeom prst="line">
            <a:avLst/>
          </a:prstGeom>
          <a:noFill/>
          <a:ln>
            <a:noFill/>
          </a:ln>
          <a:extLst>
            <a:ext uri="{909E8E84-426E-40dd-AFC4-6F175D3DCCD1}">
              <a14:hiddenFill xmlns:a14="http://schemas.microsoft.com/office/drawing/2010/main" xmlns="">
                <a:no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182895" tIns="91448" rIns="182895" bIns="91448" numCol="1" anchor="t" anchorCtr="0" compatLnSpc="1">
            <a:prstTxWarp prst="textNoShape">
              <a:avLst/>
            </a:prstTxWarp>
          </a:bodyPr>
          <a:lstStyle/>
          <a:p>
            <a:endParaRPr lang="en-US" sz="2701" dirty="0">
              <a:latin typeface="Arial" panose="020B0604020202020204" pitchFamily="34" charset="0"/>
              <a:cs typeface="Arial" panose="020B0604020202020204" pitchFamily="34" charset="0"/>
            </a:endParaRPr>
          </a:p>
        </p:txBody>
      </p:sp>
      <p:sp>
        <p:nvSpPr>
          <p:cNvPr id="12" name="TextBox 11"/>
          <p:cNvSpPr txBox="1"/>
          <p:nvPr/>
        </p:nvSpPr>
        <p:spPr>
          <a:xfrm>
            <a:off x="2325463" y="3366655"/>
            <a:ext cx="16274595" cy="2623603"/>
          </a:xfrm>
          <a:prstGeom prst="rect">
            <a:avLst/>
          </a:prstGeom>
          <a:noFill/>
        </p:spPr>
        <p:txBody>
          <a:bodyPr wrap="square" lIns="0" rIns="0" rtlCol="0">
            <a:noAutofit/>
          </a:bodyPr>
          <a:lstStyle/>
          <a:p>
            <a:r>
              <a:rPr lang="en-US" sz="8800" b="1" dirty="0"/>
              <a:t>An Optimization Approach to Roster Creation</a:t>
            </a:r>
            <a:endParaRPr lang="en-US" sz="10353" dirty="0">
              <a:latin typeface="Arial" panose="020B0604020202020204" pitchFamily="34" charset="0"/>
              <a:ea typeface="Lato Black" charset="0"/>
              <a:cs typeface="Arial" panose="020B0604020202020204" pitchFamily="34" charset="0"/>
            </a:endParaRPr>
          </a:p>
        </p:txBody>
      </p:sp>
      <p:sp>
        <p:nvSpPr>
          <p:cNvPr id="7" name="TextBox 6">
            <a:extLst>
              <a:ext uri="{FF2B5EF4-FFF2-40B4-BE49-F238E27FC236}">
                <a16:creationId xmlns:a16="http://schemas.microsoft.com/office/drawing/2014/main" id="{5A7AE716-836E-4B9B-8C33-DA67671F634A}"/>
              </a:ext>
            </a:extLst>
          </p:cNvPr>
          <p:cNvSpPr txBox="1"/>
          <p:nvPr/>
        </p:nvSpPr>
        <p:spPr>
          <a:xfrm>
            <a:off x="2325462" y="6888900"/>
            <a:ext cx="3197991"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Holly Wiberg</a:t>
            </a:r>
            <a:endParaRPr lang="en-US" sz="5400" dirty="0">
              <a:latin typeface="Arial" panose="020B0604020202020204" pitchFamily="34" charset="0"/>
              <a:ea typeface="Lato Black" charset="0"/>
              <a:cs typeface="Arial" panose="020B0604020202020204" pitchFamily="34" charset="0"/>
            </a:endParaRPr>
          </a:p>
        </p:txBody>
      </p:sp>
      <p:sp>
        <p:nvSpPr>
          <p:cNvPr id="8" name="TextBox 7">
            <a:extLst>
              <a:ext uri="{FF2B5EF4-FFF2-40B4-BE49-F238E27FC236}">
                <a16:creationId xmlns:a16="http://schemas.microsoft.com/office/drawing/2014/main" id="{A46C3E5C-0512-4D95-80C5-BE972663860D}"/>
              </a:ext>
            </a:extLst>
          </p:cNvPr>
          <p:cNvSpPr txBox="1"/>
          <p:nvPr/>
        </p:nvSpPr>
        <p:spPr>
          <a:xfrm>
            <a:off x="2325462" y="7818969"/>
            <a:ext cx="12448344" cy="769441"/>
          </a:xfrm>
          <a:prstGeom prst="rect">
            <a:avLst/>
          </a:prstGeom>
          <a:noFill/>
        </p:spPr>
        <p:txBody>
          <a:bodyPr wrap="none" lIns="0" rIns="0" rtlCol="0">
            <a:spAutoFit/>
          </a:bodyPr>
          <a:lstStyle/>
          <a:p>
            <a:r>
              <a:rPr lang="en-US" sz="4400" dirty="0">
                <a:latin typeface="Arial" panose="020B0604020202020204" pitchFamily="34" charset="0"/>
                <a:ea typeface="Lato Black" charset="0"/>
                <a:cs typeface="Arial" panose="020B0604020202020204" pitchFamily="34" charset="0"/>
              </a:rPr>
              <a:t>PhD Candidate, MIT Operations Research Center</a:t>
            </a:r>
            <a:endParaRPr lang="en-US" sz="5400" dirty="0">
              <a:latin typeface="Arial" panose="020B0604020202020204" pitchFamily="34" charset="0"/>
              <a:ea typeface="Lato Black" charset="0"/>
              <a:cs typeface="Arial" panose="020B0604020202020204" pitchFamily="34" charset="0"/>
            </a:endParaRPr>
          </a:p>
        </p:txBody>
      </p:sp>
    </p:spTree>
    <p:extLst>
      <p:ext uri="{BB962C8B-B14F-4D97-AF65-F5344CB8AC3E}">
        <p14:creationId xmlns:p14="http://schemas.microsoft.com/office/powerpoint/2010/main" val="822890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 Formalizing the Objective</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724192" y="6182401"/>
            <a:ext cx="8932923" cy="5330728"/>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latin typeface="Calibri" panose="020F0502020204030204" pitchFamily="34" charset="0"/>
                <a:cs typeface="Calibri" panose="020F0502020204030204" pitchFamily="34" charset="0"/>
              </a:rPr>
              <a:t>Challenge: </a:t>
            </a:r>
            <a:r>
              <a:rPr lang="en-US" sz="4800" dirty="0">
                <a:latin typeface="Calibri" panose="020F0502020204030204" pitchFamily="34" charset="0"/>
                <a:cs typeface="Calibri" panose="020F0502020204030204" pitchFamily="34" charset="0"/>
              </a:rPr>
              <a:t>What does it mean to “maximize team performance”? </a:t>
            </a:r>
          </a:p>
          <a:p>
            <a:pPr marL="0" indent="0" algn="ctr">
              <a:buNone/>
            </a:pPr>
            <a:endParaRPr lang="en-US" sz="4800" dirty="0">
              <a:latin typeface="Calibri" panose="020F0502020204030204" pitchFamily="34" charset="0"/>
              <a:cs typeface="Calibri" panose="020F0502020204030204" pitchFamily="34" charset="0"/>
            </a:endParaRPr>
          </a:p>
          <a:p>
            <a:pPr marL="0" indent="0" algn="ctr">
              <a:buNone/>
            </a:pPr>
            <a:r>
              <a:rPr lang="en-US" sz="4800" b="1" dirty="0">
                <a:latin typeface="Calibri" panose="020F0502020204030204" pitchFamily="34" charset="0"/>
                <a:cs typeface="Calibri" panose="020F0502020204030204" pitchFamily="34" charset="0"/>
              </a:rPr>
              <a:t>Possible Metrics:</a:t>
            </a:r>
            <a:r>
              <a:rPr lang="en-US" sz="4800" dirty="0">
                <a:latin typeface="Calibri" panose="020F0502020204030204" pitchFamily="34" charset="0"/>
                <a:cs typeface="Calibri" panose="020F0502020204030204" pitchFamily="34" charset="0"/>
              </a:rPr>
              <a:t> Player Efficiency Rating (PER), Box Plus/Minus (BPM), Win Shares (WS 48)</a:t>
            </a:r>
          </a:p>
        </p:txBody>
      </p:sp>
      <p:sp>
        <p:nvSpPr>
          <p:cNvPr id="11" name="Rectangle 10">
            <a:extLst>
              <a:ext uri="{FF2B5EF4-FFF2-40B4-BE49-F238E27FC236}">
                <a16:creationId xmlns:a16="http://schemas.microsoft.com/office/drawing/2014/main" id="{6688542B-980F-484C-BA80-4C33888ED3AD}"/>
              </a:ext>
            </a:extLst>
          </p:cNvPr>
          <p:cNvSpPr/>
          <p:nvPr/>
        </p:nvSpPr>
        <p:spPr>
          <a:xfrm>
            <a:off x="14313662" y="2906649"/>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12" name="Pentagon 11">
            <a:extLst>
              <a:ext uri="{FF2B5EF4-FFF2-40B4-BE49-F238E27FC236}">
                <a16:creationId xmlns:a16="http://schemas.microsoft.com/office/drawing/2014/main" id="{89B1184C-A7BB-434D-8EDA-0C4B52449E2F}"/>
              </a:ext>
            </a:extLst>
          </p:cNvPr>
          <p:cNvSpPr/>
          <p:nvPr/>
        </p:nvSpPr>
        <p:spPr>
          <a:xfrm>
            <a:off x="4960414" y="2901568"/>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3" name="Pentagon 12">
            <a:extLst>
              <a:ext uri="{FF2B5EF4-FFF2-40B4-BE49-F238E27FC236}">
                <a16:creationId xmlns:a16="http://schemas.microsoft.com/office/drawing/2014/main" id="{2814E9DF-823A-4C46-BC18-0805E648B321}"/>
              </a:ext>
            </a:extLst>
          </p:cNvPr>
          <p:cNvSpPr/>
          <p:nvPr/>
        </p:nvSpPr>
        <p:spPr>
          <a:xfrm>
            <a:off x="1438773" y="2900948"/>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pic>
        <p:nvPicPr>
          <p:cNvPr id="23" name="Picture 22">
            <a:extLst>
              <a:ext uri="{FF2B5EF4-FFF2-40B4-BE49-F238E27FC236}">
                <a16:creationId xmlns:a16="http://schemas.microsoft.com/office/drawing/2014/main" id="{6B34AF7C-3A73-9347-8E90-A06BCA77C932}"/>
              </a:ext>
            </a:extLst>
          </p:cNvPr>
          <p:cNvPicPr>
            <a:picLocks noChangeAspect="1"/>
          </p:cNvPicPr>
          <p:nvPr/>
        </p:nvPicPr>
        <p:blipFill>
          <a:blip r:embed="rId2"/>
          <a:stretch>
            <a:fillRect/>
          </a:stretch>
        </p:blipFill>
        <p:spPr>
          <a:xfrm>
            <a:off x="11691257" y="5530728"/>
            <a:ext cx="10768164" cy="7169179"/>
          </a:xfrm>
          <a:prstGeom prst="rect">
            <a:avLst/>
          </a:prstGeom>
        </p:spPr>
      </p:pic>
    </p:spTree>
    <p:extLst>
      <p:ext uri="{BB962C8B-B14F-4D97-AF65-F5344CB8AC3E}">
        <p14:creationId xmlns:p14="http://schemas.microsoft.com/office/powerpoint/2010/main" val="3147307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mc:Choice xmlns:a14="http://schemas.microsoft.com/office/drawing/2010/main"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925313"/>
                <a:ext cx="22330455" cy="638637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Team Size: </a:t>
                </a:r>
                <a:r>
                  <a:rPr lang="en-US" sz="4800" dirty="0">
                    <a:latin typeface="Calibri" panose="020F0502020204030204" pitchFamily="34" charset="0"/>
                    <a:cs typeface="Calibri" panose="020F0502020204030204" pitchFamily="34" charset="0"/>
                  </a:rPr>
                  <a:t>We must select a team of exactly 12 players.</a:t>
                </a:r>
              </a:p>
              <a:p>
                <a:pPr marL="0" indent="0">
                  <a:buNone/>
                </a:pPr>
                <a:endParaRPr lang="en-US" sz="4800"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=12</m:t>
                      </m:r>
                    </m:oMath>
                  </m:oMathPara>
                </a14:m>
                <a:endParaRPr lang="en-US" sz="4800" dirty="0">
                  <a:latin typeface="Calibri" panose="020F0502020204030204" pitchFamily="34" charset="0"/>
                  <a:cs typeface="Calibri" panose="020F0502020204030204" pitchFamily="34" charset="0"/>
                </a:endParaRPr>
              </a:p>
              <a:p>
                <a:pPr marL="0" indent="0">
                  <a:buNone/>
                </a:pPr>
                <a:endParaRPr lang="en-US" sz="4800" dirty="0">
                  <a:latin typeface="Calibri" panose="020F0502020204030204" pitchFamily="34" charset="0"/>
                  <a:cs typeface="Calibri" panose="020F0502020204030204" pitchFamily="34" charset="0"/>
                </a:endParaRPr>
              </a:p>
            </p:txBody>
          </p:sp>
        </mc:Choice>
        <mc:Fallback>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925313"/>
                <a:ext cx="22330455" cy="6386374"/>
              </a:xfrm>
              <a:prstGeom prst="rect">
                <a:avLst/>
              </a:prstGeom>
              <a:blipFill>
                <a:blip r:embed="rId2"/>
                <a:stretch>
                  <a:fillRect l="-1251" t="-14513" b="-13519"/>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a:t>
            </a:r>
            <a:r>
              <a:rPr lang="en-US" sz="4200" u="sng" dirty="0">
                <a:solidFill>
                  <a:schemeClr val="tx1"/>
                </a:solidFill>
              </a:rPr>
              <a:t>obey size restriction</a:t>
            </a:r>
            <a:r>
              <a:rPr lang="en-US" sz="4200" dirty="0">
                <a:solidFill>
                  <a:schemeClr val="tx1"/>
                </a:solidFill>
              </a:rPr>
              <a:t> and have a sufficient mix of positions.</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Tree>
    <p:extLst>
      <p:ext uri="{BB962C8B-B14F-4D97-AF65-F5344CB8AC3E}">
        <p14:creationId xmlns:p14="http://schemas.microsoft.com/office/powerpoint/2010/main" val="414910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III. Constructing the Constraints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mc:AlternateContent xmlns:mc="http://schemas.openxmlformats.org/markup-compatibility/2006">
        <mc:Choice xmlns:a14="http://schemas.microsoft.com/office/drawing/2010/main"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79352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nSpc>
                    <a:spcPct val="150000"/>
                  </a:lnSpc>
                  <a:buNone/>
                </a:pPr>
                <a:r>
                  <a:rPr lang="en-US" sz="4800" b="1" dirty="0">
                    <a:latin typeface="Calibri" panose="020F0502020204030204" pitchFamily="34" charset="0"/>
                    <a:cs typeface="Calibri" panose="020F0502020204030204" pitchFamily="34" charset="0"/>
                  </a:rPr>
                  <a:t>For the 12-man roster, we want at least G guards, F forwards, and C centers. </a:t>
                </a:r>
              </a:p>
              <a:p>
                <a:pPr marL="0" indent="0">
                  <a:lnSpc>
                    <a:spcPct val="150000"/>
                  </a:lnSpc>
                  <a:buNone/>
                </a:pPr>
                <a:r>
                  <a:rPr lang="en-US" sz="4800" b="1" dirty="0">
                    <a:latin typeface="Calibri" panose="020F0502020204030204" pitchFamily="34" charset="0"/>
                    <a:cs typeface="Calibri" panose="020F0502020204030204" pitchFamily="34" charset="0"/>
                  </a:rPr>
                  <a:t>Guards: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b="0" i="1" smtClean="0">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b="0" i="1" smtClean="0">
                            <a:latin typeface="Cambria Math" panose="02040503050406030204" pitchFamily="18" charset="0"/>
                            <a:cs typeface="Calibri" panose="020F0502020204030204" pitchFamily="34" charset="0"/>
                          </a:rPr>
                        </m:ctrlPr>
                      </m:naryPr>
                      <m:sub>
                        <m:r>
                          <m:rPr>
                            <m:brk m:alnAt="23"/>
                          </m:rPr>
                          <a:rPr lang="en-US" sz="4800" b="0" i="1" smtClean="0">
                            <a:latin typeface="Cambria Math" panose="02040503050406030204" pitchFamily="18" charset="0"/>
                            <a:cs typeface="Calibri" panose="020F0502020204030204" pitchFamily="34" charset="0"/>
                          </a:rPr>
                          <m:t>𝑖</m:t>
                        </m:r>
                        <m:r>
                          <a:rPr lang="en-US" sz="4800" b="0" i="1" smtClean="0">
                            <a:latin typeface="Cambria Math" panose="02040503050406030204" pitchFamily="18" charset="0"/>
                            <a:cs typeface="Calibri" panose="020F0502020204030204" pitchFamily="34" charset="0"/>
                          </a:rPr>
                          <m:t>=1</m:t>
                        </m:r>
                      </m:sub>
                      <m:sup>
                        <m:r>
                          <a:rPr lang="en-US" sz="4800" b="0" i="1" smtClean="0">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𝑔</m:t>
                            </m:r>
                          </m:e>
                          <m:sub>
                            <m:r>
                              <a:rPr lang="en-US" sz="4800" b="0" i="1" smtClean="0">
                                <a:latin typeface="Cambria Math" panose="02040503050406030204" pitchFamily="18" charset="0"/>
                                <a:cs typeface="Calibri" panose="020F0502020204030204" pitchFamily="34" charset="0"/>
                              </a:rPr>
                              <m:t>𝑖</m:t>
                            </m:r>
                          </m:sub>
                        </m:sSub>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𝑥</m:t>
                            </m:r>
                          </m:e>
                          <m:sub>
                            <m:r>
                              <a:rPr lang="en-US" sz="4800" b="0" i="1" smtClean="0">
                                <a:latin typeface="Cambria Math" panose="02040503050406030204" pitchFamily="18" charset="0"/>
                                <a:cs typeface="Calibri" panose="020F0502020204030204" pitchFamily="34" charset="0"/>
                              </a:rPr>
                              <m:t>𝑖</m:t>
                            </m:r>
                          </m:sub>
                        </m:sSub>
                      </m:e>
                    </m:nary>
                    <m:r>
                      <a:rPr lang="en-US" sz="4800" b="0" i="1" smtClean="0">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𝐺</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Forwards: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𝑓</m:t>
                            </m:r>
                          </m:e>
                          <m:sub>
                            <m:r>
                              <a:rPr lang="en-US" sz="4800" i="1">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𝐹</m:t>
                    </m:r>
                  </m:oMath>
                </a14:m>
                <a:endParaRPr lang="en-US" sz="4800" dirty="0">
                  <a:latin typeface="Calibri" panose="020F0502020204030204" pitchFamily="34" charset="0"/>
                  <a:cs typeface="Calibri" panose="020F0502020204030204" pitchFamily="34" charset="0"/>
                </a:endParaRPr>
              </a:p>
              <a:p>
                <a:pPr marL="0" indent="0">
                  <a:lnSpc>
                    <a:spcPct val="150000"/>
                  </a:lnSpc>
                  <a:buNone/>
                </a:pPr>
                <a:r>
                  <a:rPr lang="en-US" sz="4800" b="1" dirty="0">
                    <a:latin typeface="Calibri" panose="020F0502020204030204" pitchFamily="34" charset="0"/>
                    <a:cs typeface="Calibri" panose="020F0502020204030204" pitchFamily="34" charset="0"/>
                  </a:rPr>
                  <a:t>Centers: </a:t>
                </a:r>
                <a:r>
                  <a:rPr lang="en-US" sz="4800" dirty="0">
                    <a:latin typeface="Calibri" panose="020F0502020204030204" pitchFamily="34" charset="0"/>
                    <a:cs typeface="Calibri" panose="020F0502020204030204" pitchFamily="34" charset="0"/>
                  </a:rPr>
                  <a:t>Let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i="1">
                            <a:latin typeface="Cambria Math" panose="02040503050406030204" pitchFamily="18" charset="0"/>
                            <a:cs typeface="Calibri" panose="020F0502020204030204" pitchFamily="34" charset="0"/>
                          </a:rPr>
                          <m:t>𝑖</m:t>
                        </m:r>
                      </m:sub>
                    </m:sSub>
                  </m:oMath>
                </a14:m>
                <a:r>
                  <a:rPr lang="en-US" sz="4800" dirty="0">
                    <a:latin typeface="Calibri" panose="020F0502020204030204" pitchFamily="34" charset="0"/>
                    <a:cs typeface="Calibri" panose="020F0502020204030204" pitchFamily="34" charset="0"/>
                  </a:rPr>
                  <a:t>=1 if player </a:t>
                </a:r>
                <a14:m>
                  <m:oMath xmlns:m="http://schemas.openxmlformats.org/officeDocument/2006/math">
                    <m:r>
                      <a:rPr lang="en-US" sz="4800" i="1">
                        <a:latin typeface="Cambria Math" panose="02040503050406030204" pitchFamily="18" charset="0"/>
                        <a:cs typeface="Calibri" panose="020F0502020204030204" pitchFamily="34" charset="0"/>
                      </a:rPr>
                      <m:t>𝑖</m:t>
                    </m:r>
                  </m:oMath>
                </a14:m>
                <a:r>
                  <a:rPr lang="en-US" sz="4800" dirty="0">
                    <a:latin typeface="Calibri" panose="020F0502020204030204" pitchFamily="34" charset="0"/>
                    <a:cs typeface="Calibri" panose="020F0502020204030204" pitchFamily="34" charset="0"/>
                  </a:rPr>
                  <a:t> is a guard (else 0).  			</a:t>
                </a:r>
                <a14:m>
                  <m:oMath xmlns:m="http://schemas.openxmlformats.org/officeDocument/2006/math">
                    <m:nary>
                      <m:naryPr>
                        <m:chr m:val="∑"/>
                        <m:ctrlPr>
                          <a:rPr lang="en-US" sz="4800" i="1">
                            <a:latin typeface="Cambria Math" panose="02040503050406030204" pitchFamily="18" charset="0"/>
                            <a:cs typeface="Calibri" panose="020F0502020204030204" pitchFamily="34" charset="0"/>
                          </a:rPr>
                        </m:ctrlPr>
                      </m:naryPr>
                      <m:sub>
                        <m:r>
                          <m:rPr>
                            <m:brk m:alnAt="23"/>
                          </m:rPr>
                          <a:rPr lang="en-US" sz="4800" i="1">
                            <a:latin typeface="Cambria Math" panose="02040503050406030204" pitchFamily="18" charset="0"/>
                            <a:cs typeface="Calibri" panose="020F0502020204030204" pitchFamily="34" charset="0"/>
                          </a:rPr>
                          <m:t>𝑖</m:t>
                        </m:r>
                        <m:r>
                          <a:rPr lang="en-US" sz="4800" i="1">
                            <a:latin typeface="Cambria Math" panose="02040503050406030204" pitchFamily="18" charset="0"/>
                            <a:cs typeface="Calibri" panose="020F0502020204030204" pitchFamily="34" charset="0"/>
                          </a:rPr>
                          <m:t>=1</m:t>
                        </m:r>
                      </m:sub>
                      <m:sup>
                        <m:r>
                          <a:rPr lang="en-US" sz="4800" i="1">
                            <a:latin typeface="Cambria Math" panose="02040503050406030204" pitchFamily="18" charset="0"/>
                            <a:cs typeface="Calibri" panose="020F0502020204030204" pitchFamily="34" charset="0"/>
                          </a:rPr>
                          <m:t>50</m:t>
                        </m:r>
                      </m:sup>
                      <m:e>
                        <m:sSub>
                          <m:sSubPr>
                            <m:ctrlPr>
                              <a:rPr lang="en-US" sz="4800" b="0" i="1" smtClean="0">
                                <a:latin typeface="Cambria Math" panose="02040503050406030204" pitchFamily="18" charset="0"/>
                                <a:cs typeface="Calibri" panose="020F0502020204030204" pitchFamily="34" charset="0"/>
                              </a:rPr>
                            </m:ctrlPr>
                          </m:sSubPr>
                          <m:e>
                            <m:r>
                              <a:rPr lang="en-US" sz="4800" b="0" i="1" smtClean="0">
                                <a:latin typeface="Cambria Math" panose="02040503050406030204" pitchFamily="18" charset="0"/>
                                <a:cs typeface="Calibri" panose="020F0502020204030204" pitchFamily="34" charset="0"/>
                              </a:rPr>
                              <m:t>𝑐</m:t>
                            </m:r>
                          </m:e>
                          <m:sub>
                            <m:r>
                              <a:rPr lang="en-US" sz="4800" b="0" i="1" smtClean="0">
                                <a:latin typeface="Cambria Math" panose="02040503050406030204" pitchFamily="18" charset="0"/>
                                <a:cs typeface="Calibri" panose="020F0502020204030204" pitchFamily="34" charset="0"/>
                              </a:rPr>
                              <m:t>𝑖</m:t>
                            </m:r>
                          </m:sub>
                        </m:sSub>
                        <m:sSub>
                          <m:sSubPr>
                            <m:ctrlPr>
                              <a:rPr lang="en-US" sz="4800" i="1">
                                <a:latin typeface="Cambria Math" panose="02040503050406030204" pitchFamily="18" charset="0"/>
                                <a:cs typeface="Calibri" panose="020F0502020204030204" pitchFamily="34" charset="0"/>
                              </a:rPr>
                            </m:ctrlPr>
                          </m:sSubPr>
                          <m:e>
                            <m:r>
                              <a:rPr lang="en-US" sz="4800" i="1">
                                <a:latin typeface="Cambria Math" panose="02040503050406030204" pitchFamily="18" charset="0"/>
                                <a:cs typeface="Calibri" panose="020F0502020204030204" pitchFamily="34" charset="0"/>
                              </a:rPr>
                              <m:t>𝑥</m:t>
                            </m:r>
                          </m:e>
                          <m:sub>
                            <m:r>
                              <a:rPr lang="en-US" sz="4800" i="1">
                                <a:latin typeface="Cambria Math" panose="02040503050406030204" pitchFamily="18" charset="0"/>
                                <a:cs typeface="Calibri" panose="020F0502020204030204" pitchFamily="34" charset="0"/>
                              </a:rPr>
                              <m:t>𝑖</m:t>
                            </m:r>
                          </m:sub>
                        </m:sSub>
                      </m:e>
                    </m:nary>
                    <m:r>
                      <a:rPr lang="en-US" sz="4800" i="1">
                        <a:latin typeface="Cambria Math" panose="02040503050406030204" pitchFamily="18" charset="0"/>
                        <a:cs typeface="Calibri" panose="020F0502020204030204" pitchFamily="34" charset="0"/>
                      </a:rPr>
                      <m:t>≥</m:t>
                    </m:r>
                    <m:r>
                      <a:rPr lang="en-US" sz="4800" b="0" i="1" smtClean="0">
                        <a:latin typeface="Cambria Math" panose="02040503050406030204" pitchFamily="18" charset="0"/>
                        <a:cs typeface="Calibri" panose="020F0502020204030204" pitchFamily="34" charset="0"/>
                      </a:rPr>
                      <m:t>𝐶</m:t>
                    </m:r>
                  </m:oMath>
                </a14:m>
                <a:endParaRPr lang="en-US" sz="4800" dirty="0">
                  <a:latin typeface="Calibri" panose="020F0502020204030204" pitchFamily="34" charset="0"/>
                  <a:cs typeface="Calibri" panose="020F0502020204030204" pitchFamily="34" charset="0"/>
                </a:endParaRPr>
              </a:p>
            </p:txBody>
          </p:sp>
        </mc:Choice>
        <mc:Fallback>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793526"/>
              </a:xfrm>
              <a:prstGeom prst="rect">
                <a:avLst/>
              </a:prstGeom>
              <a:blipFill>
                <a:blip r:embed="rId3"/>
                <a:stretch>
                  <a:fillRect l="-1251" b="-6168"/>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6F6B9144-5786-0942-A0FC-0034FC4A4C75}"/>
              </a:ext>
            </a:extLst>
          </p:cNvPr>
          <p:cNvSpPr/>
          <p:nvPr/>
        </p:nvSpPr>
        <p:spPr>
          <a:xfrm>
            <a:off x="14313661" y="2900046"/>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a:t>
            </a:r>
            <a:r>
              <a:rPr lang="en-US" sz="4200" u="sng" dirty="0">
                <a:solidFill>
                  <a:schemeClr val="tx1"/>
                </a:solidFill>
              </a:rPr>
              <a:t>sufficient mix of positions</a:t>
            </a:r>
            <a:r>
              <a:rPr lang="en-US" sz="4200" dirty="0">
                <a:solidFill>
                  <a:schemeClr val="tx1"/>
                </a:solidFill>
              </a:rPr>
              <a:t>.</a:t>
            </a:r>
          </a:p>
        </p:txBody>
      </p:sp>
      <p:sp>
        <p:nvSpPr>
          <p:cNvPr id="12" name="Pentagon 11">
            <a:extLst>
              <a:ext uri="{FF2B5EF4-FFF2-40B4-BE49-F238E27FC236}">
                <a16:creationId xmlns:a16="http://schemas.microsoft.com/office/drawing/2014/main" id="{F126DC7E-3442-374F-A879-A26855570315}"/>
              </a:ext>
            </a:extLst>
          </p:cNvPr>
          <p:cNvSpPr/>
          <p:nvPr/>
        </p:nvSpPr>
        <p:spPr>
          <a:xfrm>
            <a:off x="4960411" y="2900047"/>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13" name="Pentagon 12">
            <a:extLst>
              <a:ext uri="{FF2B5EF4-FFF2-40B4-BE49-F238E27FC236}">
                <a16:creationId xmlns:a16="http://schemas.microsoft.com/office/drawing/2014/main" id="{B4B499BE-9F85-7543-BAC6-CA5F0519B1AA}"/>
              </a:ext>
            </a:extLst>
          </p:cNvPr>
          <p:cNvSpPr/>
          <p:nvPr/>
        </p:nvSpPr>
        <p:spPr>
          <a:xfrm>
            <a:off x="1438770" y="2904425"/>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3" name="TextBox 2">
            <a:extLst>
              <a:ext uri="{FF2B5EF4-FFF2-40B4-BE49-F238E27FC236}">
                <a16:creationId xmlns:a16="http://schemas.microsoft.com/office/drawing/2014/main" id="{897C9932-5961-BC4D-ADDA-AB388EBF1F84}"/>
              </a:ext>
            </a:extLst>
          </p:cNvPr>
          <p:cNvSpPr txBox="1"/>
          <p:nvPr/>
        </p:nvSpPr>
        <p:spPr>
          <a:xfrm>
            <a:off x="16142303" y="11926966"/>
            <a:ext cx="4488473" cy="769441"/>
          </a:xfrm>
          <a:prstGeom prst="rect">
            <a:avLst/>
          </a:prstGeom>
          <a:noFill/>
        </p:spPr>
        <p:txBody>
          <a:bodyPr wrap="none" rtlCol="0">
            <a:spAutoFit/>
          </a:bodyPr>
          <a:lstStyle/>
          <a:p>
            <a:r>
              <a:rPr lang="en-US" sz="4400" dirty="0"/>
              <a:t>… and many more!</a:t>
            </a:r>
          </a:p>
        </p:txBody>
      </p:sp>
    </p:spTree>
    <p:extLst>
      <p:ext uri="{BB962C8B-B14F-4D97-AF65-F5344CB8AC3E}">
        <p14:creationId xmlns:p14="http://schemas.microsoft.com/office/powerpoint/2010/main" val="234128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Solving the Problem in Julia</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6" y="2743200"/>
            <a:ext cx="12736494"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000" b="1" dirty="0">
                <a:latin typeface="Calibri" panose="020F0502020204030204" pitchFamily="34" charset="0"/>
                <a:cs typeface="Calibri" panose="020F0502020204030204" pitchFamily="34" charset="0"/>
              </a:rPr>
              <a:t>Why Julia?</a:t>
            </a:r>
          </a:p>
          <a:p>
            <a:r>
              <a:rPr lang="en-US" sz="4000" dirty="0"/>
              <a:t>A </a:t>
            </a:r>
            <a:r>
              <a:rPr lang="en-US" sz="4000" b="1" dirty="0"/>
              <a:t>high-level </a:t>
            </a:r>
            <a:r>
              <a:rPr lang="en-US" sz="4000" dirty="0"/>
              <a:t>language:</a:t>
            </a:r>
          </a:p>
          <a:p>
            <a:pPr lvl="1"/>
            <a:r>
              <a:rPr lang="en-US" sz="3200" dirty="0"/>
              <a:t>Easy to use and learn, with a similar syntax to Python/</a:t>
            </a:r>
            <a:r>
              <a:rPr lang="en-US" sz="3200" dirty="0" err="1"/>
              <a:t>Matlab</a:t>
            </a:r>
            <a:r>
              <a:rPr lang="en-US" sz="3200" dirty="0"/>
              <a:t>.</a:t>
            </a:r>
          </a:p>
          <a:p>
            <a:pPr lvl="1"/>
            <a:r>
              <a:rPr lang="en-US" sz="3200" dirty="0"/>
              <a:t>It is possible to do complicated computations quickly.</a:t>
            </a:r>
          </a:p>
          <a:p>
            <a:r>
              <a:rPr lang="en-US" sz="4000" dirty="0"/>
              <a:t>A </a:t>
            </a:r>
            <a:r>
              <a:rPr lang="en-US" sz="4000" b="1" dirty="0"/>
              <a:t>dynamic</a:t>
            </a:r>
            <a:r>
              <a:rPr lang="en-US" sz="4000" dirty="0"/>
              <a:t> language: </a:t>
            </a:r>
            <a:r>
              <a:rPr lang="en-US" sz="3200" dirty="0"/>
              <a:t>you can interact with the language without the need to compile your code. It is easy to use it for prototyping or presenting results, similar to Python or R.</a:t>
            </a:r>
          </a:p>
          <a:p>
            <a:r>
              <a:rPr lang="en-US" sz="4000" dirty="0"/>
              <a:t>A </a:t>
            </a:r>
            <a:r>
              <a:rPr lang="en-US" sz="4000" b="1" dirty="0"/>
              <a:t>high-performance</a:t>
            </a:r>
            <a:r>
              <a:rPr lang="en-US" sz="4000" dirty="0"/>
              <a:t> language: Julia is fast. Vanilla Julia code can reach performance comparable to C and Fortran (i.e., </a:t>
            </a:r>
            <a:r>
              <a:rPr lang="en-US" sz="4000" b="1" dirty="0"/>
              <a:t>very fast</a:t>
            </a:r>
            <a:r>
              <a:rPr lang="en-US" sz="4000" dirty="0"/>
              <a:t>).</a:t>
            </a:r>
            <a:endParaRPr lang="en-US" sz="3200" dirty="0"/>
          </a:p>
          <a:p>
            <a:r>
              <a:rPr lang="en-US" sz="4000" dirty="0"/>
              <a:t>A language for </a:t>
            </a:r>
            <a:r>
              <a:rPr lang="en-US" sz="4000" b="1" dirty="0"/>
              <a:t>technical computing</a:t>
            </a:r>
            <a:r>
              <a:rPr lang="en-US" sz="4000" dirty="0"/>
              <a:t>:</a:t>
            </a:r>
          </a:p>
          <a:p>
            <a:pPr lvl="1"/>
            <a:r>
              <a:rPr lang="en-US" sz="3200" dirty="0"/>
              <a:t>Julia has a lot of built in functions for scientific computing.</a:t>
            </a:r>
          </a:p>
          <a:p>
            <a:pPr lvl="1"/>
            <a:r>
              <a:rPr lang="en-US" sz="3200" dirty="0"/>
              <a:t>A growing number of packages, mostly written in Julia itself.</a:t>
            </a:r>
          </a:p>
          <a:p>
            <a:pPr lvl="1"/>
            <a:r>
              <a:rPr lang="en-US" sz="3200" dirty="0"/>
              <a:t>Powerful editors like </a:t>
            </a:r>
            <a:r>
              <a:rPr lang="en-US" sz="3200" dirty="0" err="1"/>
              <a:t>Jupyter</a:t>
            </a:r>
            <a:r>
              <a:rPr lang="en-US" sz="3200" dirty="0"/>
              <a:t> (used for this presentation)</a:t>
            </a:r>
          </a:p>
          <a:p>
            <a:pPr lvl="1"/>
            <a:r>
              <a:rPr lang="en-US" sz="3200" dirty="0"/>
              <a:t>More and more users in Finance, Biology, Optimization, Analytics...</a:t>
            </a:r>
            <a:endParaRPr lang="en-US" sz="4000" dirty="0"/>
          </a:p>
          <a:p>
            <a:endParaRPr lang="en-US" sz="40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63D48FB5-02AE-E44B-92F3-C5F67B78C73D}"/>
              </a:ext>
            </a:extLst>
          </p:cNvPr>
          <p:cNvPicPr>
            <a:picLocks noChangeAspect="1"/>
          </p:cNvPicPr>
          <p:nvPr/>
        </p:nvPicPr>
        <p:blipFill>
          <a:blip r:embed="rId2"/>
          <a:stretch>
            <a:fillRect/>
          </a:stretch>
        </p:blipFill>
        <p:spPr>
          <a:xfrm>
            <a:off x="13898880" y="4942723"/>
            <a:ext cx="9362001" cy="5786237"/>
          </a:xfrm>
          <a:prstGeom prst="rect">
            <a:avLst/>
          </a:prstGeom>
        </p:spPr>
      </p:pic>
    </p:spTree>
    <p:extLst>
      <p:ext uri="{BB962C8B-B14F-4D97-AF65-F5344CB8AC3E}">
        <p14:creationId xmlns:p14="http://schemas.microsoft.com/office/powerpoint/2010/main" val="2037712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p:txBody>
          <a:bodyPr>
            <a:normAutofit/>
          </a:bodyPr>
          <a:lstStyle/>
          <a:p>
            <a:r>
              <a:rPr lang="en-US" sz="8800" dirty="0"/>
              <a:t>Julia Example (in </a:t>
            </a:r>
            <a:r>
              <a:rPr lang="en-US" sz="8800" dirty="0" err="1"/>
              <a:t>Jupyter</a:t>
            </a:r>
            <a:r>
              <a:rPr lang="en-US" sz="8800" dirty="0"/>
              <a:t> Notebook)</a:t>
            </a:r>
          </a:p>
        </p:txBody>
      </p:sp>
      <p:sp>
        <p:nvSpPr>
          <p:cNvPr id="5" name="Text Placeholder 4">
            <a:extLst>
              <a:ext uri="{FF2B5EF4-FFF2-40B4-BE49-F238E27FC236}">
                <a16:creationId xmlns:a16="http://schemas.microsoft.com/office/drawing/2014/main" id="{ABFE2AC2-E9BE-5B46-A69D-B3A99B4CAB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14</a:t>
            </a:fld>
            <a:endParaRPr lang="en-US" dirty="0"/>
          </a:p>
        </p:txBody>
      </p:sp>
    </p:spTree>
    <p:extLst>
      <p:ext uri="{BB962C8B-B14F-4D97-AF65-F5344CB8AC3E}">
        <p14:creationId xmlns:p14="http://schemas.microsoft.com/office/powerpoint/2010/main" val="1577309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What did we learn from our models?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2743200"/>
            <a:ext cx="22330455"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latin typeface="Calibri" panose="020F0502020204030204" pitchFamily="34" charset="0"/>
                <a:cs typeface="Calibri" panose="020F0502020204030204" pitchFamily="34" charset="0"/>
              </a:rPr>
              <a:t>[ To Complete ]</a:t>
            </a:r>
          </a:p>
        </p:txBody>
      </p:sp>
    </p:spTree>
    <p:extLst>
      <p:ext uri="{BB962C8B-B14F-4D97-AF65-F5344CB8AC3E}">
        <p14:creationId xmlns:p14="http://schemas.microsoft.com/office/powerpoint/2010/main" val="3682877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MIO offers a flexible decision framework</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2743200"/>
            <a:ext cx="22330455"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Incorporating new constraints:</a:t>
            </a:r>
          </a:p>
          <a:p>
            <a:pPr lvl="1"/>
            <a:r>
              <a:rPr lang="en-US" sz="4000" i="1" dirty="0">
                <a:latin typeface="Calibri" panose="020F0502020204030204" pitchFamily="34" charset="0"/>
                <a:cs typeface="Calibri" panose="020F0502020204030204" pitchFamily="34" charset="0"/>
              </a:rPr>
              <a:t>NBA Team Diversity</a:t>
            </a:r>
            <a:r>
              <a:rPr lang="en-US" sz="4000" dirty="0">
                <a:latin typeface="Calibri" panose="020F0502020204030204" pitchFamily="34" charset="0"/>
                <a:cs typeface="Calibri" panose="020F0502020204030204" pitchFamily="34" charset="0"/>
              </a:rPr>
              <a:t>: Ensure that at least 5 distinct teams are represented on the roster. </a:t>
            </a:r>
          </a:p>
          <a:p>
            <a:pPr lvl="1"/>
            <a:r>
              <a:rPr lang="en-US" sz="4000" i="1" dirty="0">
                <a:latin typeface="Calibri" panose="020F0502020204030204" pitchFamily="34" charset="0"/>
                <a:cs typeface="Calibri" panose="020F0502020204030204" pitchFamily="34" charset="0"/>
              </a:rPr>
              <a:t>Injury Adjustments</a:t>
            </a:r>
            <a:r>
              <a:rPr lang="en-US" sz="4000" dirty="0">
                <a:latin typeface="Calibri" panose="020F0502020204030204" pitchFamily="34" charset="0"/>
                <a:cs typeface="Calibri" panose="020F0502020204030204" pitchFamily="34" charset="0"/>
              </a:rPr>
              <a:t>: If a player becomes injured, we can force his decision variable to be 0 in the constraints.</a:t>
            </a:r>
          </a:p>
          <a:p>
            <a:pPr lvl="1"/>
            <a:r>
              <a:rPr lang="en-US" sz="4000" i="1" dirty="0">
                <a:latin typeface="Calibri" panose="020F0502020204030204" pitchFamily="34" charset="0"/>
                <a:cs typeface="Calibri" panose="020F0502020204030204" pitchFamily="34" charset="0"/>
              </a:rPr>
              <a:t>Team capabilities</a:t>
            </a:r>
            <a:r>
              <a:rPr lang="en-US" sz="4000" dirty="0">
                <a:latin typeface="Calibri" panose="020F0502020204030204" pitchFamily="34" charset="0"/>
                <a:cs typeface="Calibri" panose="020F0502020204030204" pitchFamily="34" charset="0"/>
              </a:rPr>
              <a:t>: Beyond DBPM, we could have added constraints on average value for other metrics. We could also constrain the minimum value, such as saying that we require players to have at least a DBPM of 0 to be considered for the team.</a:t>
            </a:r>
          </a:p>
          <a:p>
            <a:r>
              <a:rPr lang="en-US" sz="4800" b="1" dirty="0">
                <a:latin typeface="Calibri" panose="020F0502020204030204" pitchFamily="34" charset="0"/>
                <a:cs typeface="Calibri" panose="020F0502020204030204" pitchFamily="34" charset="0"/>
              </a:rPr>
              <a:t>Considering other objectives: </a:t>
            </a:r>
          </a:p>
          <a:p>
            <a:pPr lvl="1"/>
            <a:r>
              <a:rPr lang="en-US" sz="4000" dirty="0">
                <a:latin typeface="Calibri" panose="020F0502020204030204" pitchFamily="34" charset="0"/>
                <a:cs typeface="Calibri" panose="020F0502020204030204" pitchFamily="34" charset="0"/>
              </a:rPr>
              <a:t>On a professional sports team, ownership wants to maximize performance while also controlling costs. We could add a budget constraint or include it in the objective (to be balanced with performance).</a:t>
            </a:r>
          </a:p>
          <a:p>
            <a:r>
              <a:rPr lang="en-US" sz="4800" b="1" dirty="0">
                <a:latin typeface="Calibri" panose="020F0502020204030204" pitchFamily="34" charset="0"/>
                <a:cs typeface="Calibri" panose="020F0502020204030204" pitchFamily="34" charset="0"/>
              </a:rPr>
              <a:t>Capturing interactions between players: </a:t>
            </a:r>
            <a:r>
              <a:rPr lang="en-US" sz="4800" dirty="0">
                <a:latin typeface="Calibri" panose="020F0502020204030204" pitchFamily="34" charset="0"/>
                <a:cs typeface="Calibri" panose="020F0502020204030204" pitchFamily="34" charset="0"/>
              </a:rPr>
              <a:t>certain people play better when in a pair than on their own, so we may want to add constraints that the players must always appear together (or conversely, cannot both be on the team).</a:t>
            </a:r>
          </a:p>
          <a:p>
            <a:pPr marL="0" indent="0">
              <a:buNone/>
            </a:pPr>
            <a:endParaRPr lang="en-US" sz="4800" b="1" dirty="0">
              <a:latin typeface="Calibri" panose="020F0502020204030204" pitchFamily="34" charset="0"/>
              <a:cs typeface="Calibri" panose="020F0502020204030204" pitchFamily="34" charset="0"/>
            </a:endParaRPr>
          </a:p>
          <a:p>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643330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6627BA6-FC33-4D29-A0BC-5C3FA1CF1DFF}"/>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Main Takeaways</a:t>
            </a:r>
          </a:p>
        </p:txBody>
      </p:sp>
      <p:cxnSp>
        <p:nvCxnSpPr>
          <p:cNvPr id="11" name="Straight Connector 10">
            <a:extLst>
              <a:ext uri="{FF2B5EF4-FFF2-40B4-BE49-F238E27FC236}">
                <a16:creationId xmlns:a16="http://schemas.microsoft.com/office/drawing/2014/main" id="{84E0EC28-2C6F-4C11-B686-24033A8BE0AA}"/>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7" name="Content Placeholder 4">
            <a:extLst>
              <a:ext uri="{FF2B5EF4-FFF2-40B4-BE49-F238E27FC236}">
                <a16:creationId xmlns:a16="http://schemas.microsoft.com/office/drawing/2014/main" id="{ECD04D09-9F1D-7045-B6F6-089F3D7CC895}"/>
              </a:ext>
            </a:extLst>
          </p:cNvPr>
          <p:cNvSpPr txBox="1">
            <a:spLocks/>
          </p:cNvSpPr>
          <p:nvPr/>
        </p:nvSpPr>
        <p:spPr>
          <a:xfrm>
            <a:off x="9111343" y="3624943"/>
            <a:ext cx="14381497" cy="8686744"/>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b="1" dirty="0">
                <a:latin typeface="Calibri" panose="020F0502020204030204" pitchFamily="34" charset="0"/>
                <a:cs typeface="Calibri" panose="020F0502020204030204" pitchFamily="34" charset="0"/>
              </a:rPr>
              <a:t>Mixed-Integer Optimization (MIO) </a:t>
            </a:r>
            <a:r>
              <a:rPr lang="en-US" sz="4800" dirty="0">
                <a:latin typeface="Calibri" panose="020F0502020204030204" pitchFamily="34" charset="0"/>
                <a:cs typeface="Calibri" panose="020F0502020204030204" pitchFamily="34" charset="0"/>
              </a:rPr>
              <a:t>is a powerful tool for modeling real-world decision problems and offering objective solutions. </a:t>
            </a:r>
          </a:p>
          <a:p>
            <a:r>
              <a:rPr lang="en-US" sz="4800" dirty="0">
                <a:latin typeface="Calibri" panose="020F0502020204030204" pitchFamily="34" charset="0"/>
                <a:cs typeface="Calibri" panose="020F0502020204030204" pitchFamily="34" charset="0"/>
              </a:rPr>
              <a:t>The biggest challenge of MIO is </a:t>
            </a:r>
            <a:r>
              <a:rPr lang="en-US" sz="4800" b="1" dirty="0">
                <a:latin typeface="Calibri" panose="020F0502020204030204" pitchFamily="34" charset="0"/>
                <a:cs typeface="Calibri" panose="020F0502020204030204" pitchFamily="34" charset="0"/>
              </a:rPr>
              <a:t>defining and quantifying the problem</a:t>
            </a:r>
            <a:r>
              <a:rPr lang="en-US" sz="4800" dirty="0">
                <a:latin typeface="Calibri" panose="020F0502020204030204" pitchFamily="34" charset="0"/>
                <a:cs typeface="Calibri" panose="020F0502020204030204" pitchFamily="34" charset="0"/>
              </a:rPr>
              <a:t>.</a:t>
            </a:r>
          </a:p>
          <a:p>
            <a:r>
              <a:rPr lang="en-US" sz="4800" dirty="0">
                <a:latin typeface="Calibri" panose="020F0502020204030204" pitchFamily="34" charset="0"/>
                <a:cs typeface="Calibri" panose="020F0502020204030204" pitchFamily="34" charset="0"/>
              </a:rPr>
              <a:t>Once a problem is formalized, Julia offers an </a:t>
            </a:r>
            <a:r>
              <a:rPr lang="en-US" sz="4800" b="1" dirty="0">
                <a:latin typeface="Calibri" panose="020F0502020204030204" pitchFamily="34" charset="0"/>
                <a:cs typeface="Calibri" panose="020F0502020204030204" pitchFamily="34" charset="0"/>
              </a:rPr>
              <a:t>easy-to-use interface </a:t>
            </a:r>
            <a:r>
              <a:rPr lang="en-US" sz="4800" dirty="0">
                <a:latin typeface="Calibri" panose="020F0502020204030204" pitchFamily="34" charset="0"/>
                <a:cs typeface="Calibri" panose="020F0502020204030204" pitchFamily="34" charset="0"/>
              </a:rPr>
              <a:t>that allows us to quickly solve large problems.</a:t>
            </a:r>
          </a:p>
          <a:p>
            <a:r>
              <a:rPr lang="en-US" sz="4800" dirty="0">
                <a:latin typeface="Calibri" panose="020F0502020204030204" pitchFamily="34" charset="0"/>
                <a:cs typeface="Calibri" panose="020F0502020204030204" pitchFamily="34" charset="0"/>
              </a:rPr>
              <a:t>MIO has a </a:t>
            </a:r>
            <a:r>
              <a:rPr lang="en-US" sz="4800" b="1" dirty="0">
                <a:latin typeface="Calibri" panose="020F0502020204030204" pitchFamily="34" charset="0"/>
                <a:cs typeface="Calibri" panose="020F0502020204030204" pitchFamily="34" charset="0"/>
              </a:rPr>
              <a:t>flexible framework </a:t>
            </a:r>
            <a:r>
              <a:rPr lang="en-US" sz="4800" dirty="0">
                <a:latin typeface="Calibri" panose="020F0502020204030204" pitchFamily="34" charset="0"/>
                <a:cs typeface="Calibri" panose="020F0502020204030204" pitchFamily="34" charset="0"/>
              </a:rPr>
              <a:t>that allows us to easily experiment with different objectives, constraints, and model parameters.</a:t>
            </a:r>
          </a:p>
        </p:txBody>
      </p:sp>
      <p:pic>
        <p:nvPicPr>
          <p:cNvPr id="3" name="Picture 2">
            <a:extLst>
              <a:ext uri="{FF2B5EF4-FFF2-40B4-BE49-F238E27FC236}">
                <a16:creationId xmlns:a16="http://schemas.microsoft.com/office/drawing/2014/main" id="{E987BCFB-A569-2E4A-8217-6CAA749A4EB6}"/>
              </a:ext>
            </a:extLst>
          </p:cNvPr>
          <p:cNvPicPr>
            <a:picLocks noChangeAspect="1"/>
          </p:cNvPicPr>
          <p:nvPr/>
        </p:nvPicPr>
        <p:blipFill>
          <a:blip r:embed="rId2"/>
          <a:stretch>
            <a:fillRect/>
          </a:stretch>
        </p:blipFill>
        <p:spPr>
          <a:xfrm>
            <a:off x="2518509" y="3837394"/>
            <a:ext cx="4698720" cy="3020606"/>
          </a:xfrm>
          <a:prstGeom prst="rect">
            <a:avLst/>
          </a:prstGeom>
        </p:spPr>
      </p:pic>
      <p:pic>
        <p:nvPicPr>
          <p:cNvPr id="5" name="Picture 4">
            <a:extLst>
              <a:ext uri="{FF2B5EF4-FFF2-40B4-BE49-F238E27FC236}">
                <a16:creationId xmlns:a16="http://schemas.microsoft.com/office/drawing/2014/main" id="{57B9DD95-E35C-284A-96E9-94DAD9AFBBD8}"/>
              </a:ext>
            </a:extLst>
          </p:cNvPr>
          <p:cNvPicPr>
            <a:picLocks noChangeAspect="1"/>
          </p:cNvPicPr>
          <p:nvPr/>
        </p:nvPicPr>
        <p:blipFill>
          <a:blip r:embed="rId3"/>
          <a:stretch>
            <a:fillRect/>
          </a:stretch>
        </p:blipFill>
        <p:spPr>
          <a:xfrm>
            <a:off x="1338752" y="8262534"/>
            <a:ext cx="7058233" cy="2258634"/>
          </a:xfrm>
          <a:prstGeom prst="rect">
            <a:avLst/>
          </a:prstGeom>
        </p:spPr>
      </p:pic>
    </p:spTree>
    <p:extLst>
      <p:ext uri="{BB962C8B-B14F-4D97-AF65-F5344CB8AC3E}">
        <p14:creationId xmlns:p14="http://schemas.microsoft.com/office/powerpoint/2010/main" val="472275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D9B44D86-4144-504B-B72C-A4AA5C82716F}"/>
              </a:ext>
            </a:extLst>
          </p:cNvPr>
          <p:cNvSpPr txBox="1">
            <a:spLocks/>
          </p:cNvSpPr>
          <p:nvPr/>
        </p:nvSpPr>
        <p:spPr>
          <a:xfrm>
            <a:off x="1162385" y="3333135"/>
            <a:ext cx="10234958" cy="8739572"/>
          </a:xfrm>
          <a:prstGeom prst="rect">
            <a:avLst/>
          </a:prstGeom>
        </p:spPr>
        <p:txBody>
          <a:bodyPr>
            <a:normAutofit fontScale="92500"/>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Optimization is a field of mathematics that involves finding the </a:t>
            </a:r>
            <a:r>
              <a:rPr lang="en-US" sz="4800" b="1" dirty="0">
                <a:latin typeface="Calibri" panose="020F0502020204030204" pitchFamily="34" charset="0"/>
                <a:cs typeface="Calibri" panose="020F0502020204030204" pitchFamily="34" charset="0"/>
              </a:rPr>
              <a:t>minimum</a:t>
            </a:r>
            <a:r>
              <a:rPr lang="en-US" sz="4800" dirty="0">
                <a:latin typeface="Calibri" panose="020F0502020204030204" pitchFamily="34" charset="0"/>
                <a:cs typeface="Calibri" panose="020F0502020204030204" pitchFamily="34" charset="0"/>
              </a:rPr>
              <a:t> or the </a:t>
            </a:r>
            <a:r>
              <a:rPr lang="en-US" sz="4800" b="1" dirty="0">
                <a:latin typeface="Calibri" panose="020F0502020204030204" pitchFamily="34" charset="0"/>
                <a:cs typeface="Calibri" panose="020F0502020204030204" pitchFamily="34" charset="0"/>
              </a:rPr>
              <a:t>maximum</a:t>
            </a:r>
            <a:r>
              <a:rPr lang="en-US" sz="4800" dirty="0">
                <a:latin typeface="Calibri" panose="020F0502020204030204" pitchFamily="34" charset="0"/>
                <a:cs typeface="Calibri" panose="020F0502020204030204" pitchFamily="34" charset="0"/>
              </a:rPr>
              <a:t> of a function under constraints.</a:t>
            </a:r>
          </a:p>
          <a:p>
            <a:r>
              <a:rPr lang="en-US" sz="4800" dirty="0">
                <a:latin typeface="Calibri" panose="020F0502020204030204" pitchFamily="34" charset="0"/>
                <a:cs typeface="Calibri" panose="020F0502020204030204" pitchFamily="34" charset="0"/>
              </a:rPr>
              <a:t>Most </a:t>
            </a:r>
            <a:r>
              <a:rPr lang="en-US" sz="4800" b="1" dirty="0">
                <a:latin typeface="Calibri" panose="020F0502020204030204" pitchFamily="34" charset="0"/>
                <a:cs typeface="Calibri" panose="020F0502020204030204" pitchFamily="34" charset="0"/>
              </a:rPr>
              <a:t>problems</a:t>
            </a:r>
            <a:r>
              <a:rPr lang="en-US" sz="4800" dirty="0">
                <a:latin typeface="Calibri" panose="020F0502020204030204" pitchFamily="34" charset="0"/>
                <a:cs typeface="Calibri" panose="020F0502020204030204" pitchFamily="34" charset="0"/>
              </a:rPr>
              <a:t> in real life where there is </a:t>
            </a:r>
            <a:r>
              <a:rPr lang="en-US" sz="4800" b="1" dirty="0">
                <a:latin typeface="Calibri" panose="020F0502020204030204" pitchFamily="34" charset="0"/>
                <a:cs typeface="Calibri" panose="020F0502020204030204" pitchFamily="34" charset="0"/>
              </a:rPr>
              <a:t>uncertainty</a:t>
            </a:r>
            <a:r>
              <a:rPr lang="en-US" sz="4800" dirty="0">
                <a:latin typeface="Calibri" panose="020F0502020204030204" pitchFamily="34" charset="0"/>
                <a:cs typeface="Calibri" panose="020F0502020204030204" pitchFamily="34" charset="0"/>
              </a:rPr>
              <a:t> can be modeled under an optimization framework.</a:t>
            </a:r>
          </a:p>
          <a:p>
            <a:r>
              <a:rPr lang="en-US" sz="4800" b="1" dirty="0">
                <a:latin typeface="Calibri" panose="020F0502020204030204" pitchFamily="34" charset="0"/>
                <a:cs typeface="Calibri" panose="020F0502020204030204" pitchFamily="34" charset="0"/>
              </a:rPr>
              <a:t>Why</a:t>
            </a:r>
            <a:r>
              <a:rPr lang="en-US" sz="4800" dirty="0">
                <a:latin typeface="Calibri" panose="020F0502020204030204" pitchFamily="34" charset="0"/>
                <a:cs typeface="Calibri" panose="020F0502020204030204" pitchFamily="34" charset="0"/>
              </a:rPr>
              <a:t>? When making decisions, we aim to achieve certain objectives while following some requirements.</a:t>
            </a:r>
          </a:p>
          <a:p>
            <a:r>
              <a:rPr lang="en-US" sz="4800" dirty="0">
                <a:latin typeface="Calibri" panose="020F0502020204030204" pitchFamily="34" charset="0"/>
                <a:cs typeface="Calibri" panose="020F0502020204030204" pitchFamily="34" charset="0"/>
              </a:rPr>
              <a:t>Optimization allows us to </a:t>
            </a:r>
            <a:r>
              <a:rPr lang="en-US" sz="4800" b="1" dirty="0">
                <a:latin typeface="Calibri" panose="020F0502020204030204" pitchFamily="34" charset="0"/>
                <a:cs typeface="Calibri" panose="020F0502020204030204" pitchFamily="34" charset="0"/>
              </a:rPr>
              <a:t>formulate these problems mathematically </a:t>
            </a:r>
            <a:r>
              <a:rPr lang="en-US" sz="4800" dirty="0">
                <a:latin typeface="Calibri" panose="020F0502020204030204" pitchFamily="34" charset="0"/>
                <a:cs typeface="Calibri" panose="020F0502020204030204" pitchFamily="34" charset="0"/>
              </a:rPr>
              <a:t>and take a </a:t>
            </a:r>
            <a:r>
              <a:rPr lang="en-US" sz="4800" b="1" dirty="0">
                <a:latin typeface="Calibri" panose="020F0502020204030204" pitchFamily="34" charset="0"/>
                <a:cs typeface="Calibri" panose="020F0502020204030204" pitchFamily="34" charset="0"/>
              </a:rPr>
              <a:t>data-driven approach </a:t>
            </a:r>
            <a:r>
              <a:rPr lang="en-US" sz="4800" dirty="0">
                <a:latin typeface="Calibri" panose="020F0502020204030204" pitchFamily="34" charset="0"/>
                <a:cs typeface="Calibri" panose="020F0502020204030204" pitchFamily="34" charset="0"/>
              </a:rPr>
              <a:t>to decision-making</a:t>
            </a:r>
            <a:r>
              <a:rPr lang="en-US" sz="4800" b="1" dirty="0">
                <a:latin typeface="Calibri" panose="020F0502020204030204" pitchFamily="34" charset="0"/>
                <a:cs typeface="Calibri" panose="020F0502020204030204" pitchFamily="34" charset="0"/>
              </a:rPr>
              <a:t>.</a:t>
            </a:r>
            <a:endParaRPr lang="en-US" sz="4800" dirty="0">
              <a:latin typeface="Calibri" panose="020F0502020204030204" pitchFamily="34" charset="0"/>
              <a:cs typeface="Calibri" panose="020F0502020204030204" pitchFamily="34" charset="0"/>
            </a:endParaRPr>
          </a:p>
        </p:txBody>
      </p:sp>
      <p:sp>
        <p:nvSpPr>
          <p:cNvPr id="9" name="Content Placeholder 2">
            <a:extLst>
              <a:ext uri="{FF2B5EF4-FFF2-40B4-BE49-F238E27FC236}">
                <a16:creationId xmlns:a16="http://schemas.microsoft.com/office/drawing/2014/main" id="{FAC6668C-9EA1-C441-8B67-FAA5BB87A619}"/>
              </a:ext>
            </a:extLst>
          </p:cNvPr>
          <p:cNvSpPr txBox="1">
            <a:spLocks/>
          </p:cNvSpPr>
          <p:nvPr/>
        </p:nvSpPr>
        <p:spPr>
          <a:xfrm>
            <a:off x="12986658" y="3333134"/>
            <a:ext cx="10615110" cy="8054387"/>
          </a:xfrm>
          <a:prstGeom prst="rect">
            <a:avLst/>
          </a:prstGeom>
        </p:spPr>
        <p:txBody>
          <a:bodyPr vert="horz" lIns="182880" tIns="91440" rIns="182880" bIns="9144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2064"/>
              </a:spcBef>
              <a:spcAft>
                <a:spcPts val="2400"/>
              </a:spcAft>
              <a:buNone/>
            </a:pPr>
            <a:r>
              <a:rPr lang="en-US" sz="4400" b="1" dirty="0">
                <a:solidFill>
                  <a:schemeClr val="tx1"/>
                </a:solidFill>
                <a:latin typeface="Calibri" panose="020F0502020204030204" pitchFamily="34" charset="0"/>
                <a:cs typeface="Calibri" panose="020F0502020204030204" pitchFamily="34" charset="0"/>
              </a:rPr>
              <a:t>Examples:</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“How should we schedule games to:</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primetime viewership?</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minimize team travel distances?</a:t>
            </a:r>
          </a:p>
          <a:p>
            <a:pPr marL="594000" lvl="2"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 maximize rivalries at end of season?”</a:t>
            </a:r>
          </a:p>
          <a:p>
            <a:pPr marL="0" indent="0">
              <a:spcBef>
                <a:spcPts val="2064"/>
              </a:spcBef>
              <a:spcAft>
                <a:spcPts val="2400"/>
              </a:spcAft>
              <a:buNone/>
            </a:pPr>
            <a:r>
              <a:rPr lang="en-US" sz="4400" dirty="0">
                <a:solidFill>
                  <a:schemeClr val="tx1"/>
                </a:solidFill>
                <a:latin typeface="Calibri" panose="020F0502020204030204" pitchFamily="34" charset="0"/>
                <a:cs typeface="Calibri" panose="020F0502020204030204" pitchFamily="34" charset="0"/>
              </a:rPr>
              <a:t>“Who should I include on my team roster to maximize team performance?”</a:t>
            </a:r>
          </a:p>
        </p:txBody>
      </p:sp>
      <p:sp>
        <p:nvSpPr>
          <p:cNvPr id="10" name="Rectangle 9">
            <a:extLst>
              <a:ext uri="{FF2B5EF4-FFF2-40B4-BE49-F238E27FC236}">
                <a16:creationId xmlns:a16="http://schemas.microsoft.com/office/drawing/2014/main" id="{E0DBD208-B474-624E-8FAB-D83DE9F35410}"/>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What is optimization?</a:t>
            </a:r>
          </a:p>
        </p:txBody>
      </p:sp>
      <p:cxnSp>
        <p:nvCxnSpPr>
          <p:cNvPr id="17" name="Straight Connector 16">
            <a:extLst>
              <a:ext uri="{FF2B5EF4-FFF2-40B4-BE49-F238E27FC236}">
                <a16:creationId xmlns:a16="http://schemas.microsoft.com/office/drawing/2014/main" id="{30B29DE1-7C59-F440-BC83-37913EE9773F}"/>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F64E0C0-4737-8543-97C3-7F2E63C7B11C}"/>
              </a:ext>
            </a:extLst>
          </p:cNvPr>
          <p:cNvCxnSpPr/>
          <p:nvPr/>
        </p:nvCxnSpPr>
        <p:spPr>
          <a:xfrm>
            <a:off x="12192000" y="2647950"/>
            <a:ext cx="0" cy="9424757"/>
          </a:xfrm>
          <a:prstGeom prst="line">
            <a:avLst/>
          </a:prstGeom>
          <a:ln w="127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847498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DC3630CD-CB3E-734A-B958-7FF90C1C0BF6}"/>
              </a:ext>
            </a:extLst>
          </p:cNvPr>
          <p:cNvSpPr txBox="1">
            <a:spLocks/>
          </p:cNvSpPr>
          <p:nvPr/>
        </p:nvSpPr>
        <p:spPr>
          <a:xfrm>
            <a:off x="1162386" y="2860790"/>
            <a:ext cx="22059230" cy="7356606"/>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t>Let’s break down one of the previous statements: </a:t>
            </a:r>
          </a:p>
          <a:p>
            <a:pPr marL="0" indent="0" algn="ctr">
              <a:buFont typeface="Arial" panose="020B0604020202020204" pitchFamily="34" charset="0"/>
              <a:buNone/>
            </a:pPr>
            <a:r>
              <a:rPr lang="en-US" sz="4400" b="1" dirty="0"/>
              <a:t>“</a:t>
            </a:r>
            <a:r>
              <a:rPr lang="en-US" sz="4800" b="1" dirty="0">
                <a:latin typeface="Calibri" panose="020F0502020204030204" pitchFamily="34" charset="0"/>
                <a:cs typeface="Calibri" panose="020F0502020204030204" pitchFamily="34" charset="0"/>
              </a:rPr>
              <a:t>Who should I include on my team roster to maximize team performance?</a:t>
            </a:r>
            <a:r>
              <a:rPr lang="en-US" sz="4400" b="1" dirty="0"/>
              <a:t>”</a:t>
            </a:r>
          </a:p>
          <a:p>
            <a:pPr marL="0" indent="0">
              <a:buFont typeface="Arial" panose="020B0604020202020204" pitchFamily="34" charset="0"/>
              <a:buNone/>
            </a:pPr>
            <a:endParaRPr lang="en-US" sz="4400" dirty="0"/>
          </a:p>
        </p:txBody>
      </p:sp>
      <p:sp>
        <p:nvSpPr>
          <p:cNvPr id="3" name="Rectangle 2">
            <a:extLst>
              <a:ext uri="{FF2B5EF4-FFF2-40B4-BE49-F238E27FC236}">
                <a16:creationId xmlns:a16="http://schemas.microsoft.com/office/drawing/2014/main" id="{2BB9D803-9FEE-5940-984D-646BDA4CE507}"/>
              </a:ext>
            </a:extLst>
          </p:cNvPr>
          <p:cNvSpPr/>
          <p:nvPr/>
        </p:nvSpPr>
        <p:spPr>
          <a:xfrm>
            <a:off x="14335432" y="4706518"/>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4" name="Rectangle 3">
            <a:extLst>
              <a:ext uri="{FF2B5EF4-FFF2-40B4-BE49-F238E27FC236}">
                <a16:creationId xmlns:a16="http://schemas.microsoft.com/office/drawing/2014/main" id="{2984C07C-BDBB-E143-9C5D-C71CAF7D4315}"/>
              </a:ext>
            </a:extLst>
          </p:cNvPr>
          <p:cNvSpPr/>
          <p:nvPr/>
        </p:nvSpPr>
        <p:spPr>
          <a:xfrm>
            <a:off x="14335430" y="7016050"/>
            <a:ext cx="8145759" cy="2150291"/>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Maximize team performance.</a:t>
            </a:r>
          </a:p>
        </p:txBody>
      </p:sp>
      <p:sp>
        <p:nvSpPr>
          <p:cNvPr id="5" name="Rectangle 4">
            <a:extLst>
              <a:ext uri="{FF2B5EF4-FFF2-40B4-BE49-F238E27FC236}">
                <a16:creationId xmlns:a16="http://schemas.microsoft.com/office/drawing/2014/main" id="{07645C91-8B51-ED46-9EF3-63184ACD21A4}"/>
              </a:ext>
            </a:extLst>
          </p:cNvPr>
          <p:cNvSpPr/>
          <p:nvPr/>
        </p:nvSpPr>
        <p:spPr>
          <a:xfrm>
            <a:off x="14335432" y="9305018"/>
            <a:ext cx="8145759" cy="2155369"/>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Team must obey size restriction and have a sufficient mix of positions.</a:t>
            </a:r>
          </a:p>
        </p:txBody>
      </p:sp>
      <p:sp>
        <p:nvSpPr>
          <p:cNvPr id="6" name="Pentagon 5">
            <a:extLst>
              <a:ext uri="{FF2B5EF4-FFF2-40B4-BE49-F238E27FC236}">
                <a16:creationId xmlns:a16="http://schemas.microsoft.com/office/drawing/2014/main" id="{720563DB-4B94-3240-BB6D-930E37341E5F}"/>
              </a:ext>
            </a:extLst>
          </p:cNvPr>
          <p:cNvSpPr/>
          <p:nvPr/>
        </p:nvSpPr>
        <p:spPr>
          <a:xfrm>
            <a:off x="4982182" y="470262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7" name="Pentagon 6">
            <a:extLst>
              <a:ext uri="{FF2B5EF4-FFF2-40B4-BE49-F238E27FC236}">
                <a16:creationId xmlns:a16="http://schemas.microsoft.com/office/drawing/2014/main" id="{9136640D-9601-5645-AE63-2B478A672DBF}"/>
              </a:ext>
            </a:extLst>
          </p:cNvPr>
          <p:cNvSpPr/>
          <p:nvPr/>
        </p:nvSpPr>
        <p:spPr>
          <a:xfrm>
            <a:off x="1460541" y="4701692"/>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p:sp>
        <p:nvSpPr>
          <p:cNvPr id="8" name="Pentagon 7">
            <a:extLst>
              <a:ext uri="{FF2B5EF4-FFF2-40B4-BE49-F238E27FC236}">
                <a16:creationId xmlns:a16="http://schemas.microsoft.com/office/drawing/2014/main" id="{C607B5AF-9D77-D24A-A8CE-F75DAB233B88}"/>
              </a:ext>
            </a:extLst>
          </p:cNvPr>
          <p:cNvSpPr/>
          <p:nvPr/>
        </p:nvSpPr>
        <p:spPr>
          <a:xfrm>
            <a:off x="4982182" y="930501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are the logical constraints that must be obeyed in any proposed solution?</a:t>
            </a:r>
          </a:p>
        </p:txBody>
      </p:sp>
      <p:sp>
        <p:nvSpPr>
          <p:cNvPr id="9" name="Pentagon 8">
            <a:extLst>
              <a:ext uri="{FF2B5EF4-FFF2-40B4-BE49-F238E27FC236}">
                <a16:creationId xmlns:a16="http://schemas.microsoft.com/office/drawing/2014/main" id="{915F8149-693C-434D-A9F6-5413A6E6867B}"/>
              </a:ext>
            </a:extLst>
          </p:cNvPr>
          <p:cNvSpPr/>
          <p:nvPr/>
        </p:nvSpPr>
        <p:spPr>
          <a:xfrm>
            <a:off x="4982182" y="7010969"/>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97280" tIns="91440" rIns="182880" bIns="91440" numCol="1" spcCol="0" rtlCol="0" fromWordArt="0" anchor="ctr" anchorCtr="0" forceAA="0" compatLnSpc="1">
            <a:prstTxWarp prst="textNoShape">
              <a:avLst/>
            </a:prstTxWarp>
            <a:noAutofit/>
          </a:bodyPr>
          <a:lstStyle/>
          <a:p>
            <a:r>
              <a:rPr lang="en-US" sz="4200" dirty="0"/>
              <a:t>What objective do we want to maximize (or minimize), as a function of our decision variables?</a:t>
            </a:r>
          </a:p>
        </p:txBody>
      </p:sp>
      <p:sp>
        <p:nvSpPr>
          <p:cNvPr id="10" name="Pentagon 9">
            <a:extLst>
              <a:ext uri="{FF2B5EF4-FFF2-40B4-BE49-F238E27FC236}">
                <a16:creationId xmlns:a16="http://schemas.microsoft.com/office/drawing/2014/main" id="{F6AF8B2F-615B-664A-B857-72E32E525F08}"/>
              </a:ext>
            </a:extLst>
          </p:cNvPr>
          <p:cNvSpPr/>
          <p:nvPr/>
        </p:nvSpPr>
        <p:spPr>
          <a:xfrm>
            <a:off x="1460541" y="7010349"/>
            <a:ext cx="4104210" cy="2159523"/>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Problem Objective</a:t>
            </a:r>
          </a:p>
        </p:txBody>
      </p:sp>
      <p:sp>
        <p:nvSpPr>
          <p:cNvPr id="11" name="Pentagon 10">
            <a:extLst>
              <a:ext uri="{FF2B5EF4-FFF2-40B4-BE49-F238E27FC236}">
                <a16:creationId xmlns:a16="http://schemas.microsoft.com/office/drawing/2014/main" id="{B32AAC63-25B5-4046-8335-A081032EB26A}"/>
              </a:ext>
            </a:extLst>
          </p:cNvPr>
          <p:cNvSpPr/>
          <p:nvPr/>
        </p:nvSpPr>
        <p:spPr>
          <a:xfrm>
            <a:off x="1460541" y="9309397"/>
            <a:ext cx="4104210" cy="2150989"/>
          </a:xfrm>
          <a:prstGeom prst="homePlate">
            <a:avLst>
              <a:gd name="adj" fmla="val 25135"/>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Constraints</a:t>
            </a:r>
          </a:p>
        </p:txBody>
      </p:sp>
      <p:sp>
        <p:nvSpPr>
          <p:cNvPr id="12" name="Rectangle 11">
            <a:extLst>
              <a:ext uri="{FF2B5EF4-FFF2-40B4-BE49-F238E27FC236}">
                <a16:creationId xmlns:a16="http://schemas.microsoft.com/office/drawing/2014/main" id="{F3B1DEA7-DE62-3B48-9D01-078987A1461C}"/>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Objective, decisions, and constraints</a:t>
            </a:r>
          </a:p>
        </p:txBody>
      </p:sp>
      <p:cxnSp>
        <p:nvCxnSpPr>
          <p:cNvPr id="13" name="Straight Connector 12">
            <a:extLst>
              <a:ext uri="{FF2B5EF4-FFF2-40B4-BE49-F238E27FC236}">
                <a16:creationId xmlns:a16="http://schemas.microsoft.com/office/drawing/2014/main" id="{F80BAD1E-3D9C-BB44-A1C0-F0DAA86F092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905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F26D2A-ADE8-0045-9454-21F52F1D6AA9}"/>
              </a:ext>
            </a:extLst>
          </p:cNvPr>
          <p:cNvSpPr txBox="1">
            <a:spLocks/>
          </p:cNvSpPr>
          <p:nvPr/>
        </p:nvSpPr>
        <p:spPr>
          <a:xfrm>
            <a:off x="1420860" y="2801206"/>
            <a:ext cx="21172920" cy="931414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Font typeface="Arial" panose="020B0604020202020204" pitchFamily="34" charset="0"/>
              <a:buNone/>
            </a:pPr>
            <a:r>
              <a:rPr lang="en-US" sz="4800" dirty="0">
                <a:latin typeface="Calibri" panose="020F0502020204030204" pitchFamily="34" charset="0"/>
                <a:cs typeface="Calibri" panose="020F0502020204030204" pitchFamily="34" charset="0"/>
              </a:rPr>
              <a:t>We use </a:t>
            </a:r>
            <a:r>
              <a:rPr lang="en-US" sz="4800" b="1" dirty="0">
                <a:latin typeface="Calibri" panose="020F0502020204030204" pitchFamily="34" charset="0"/>
                <a:cs typeface="Calibri" panose="020F0502020204030204" pitchFamily="34" charset="0"/>
              </a:rPr>
              <a:t>solvers:</a:t>
            </a:r>
          </a:p>
          <a:p>
            <a:r>
              <a:rPr lang="en-US" sz="4800" dirty="0">
                <a:latin typeface="Calibri" panose="020F0502020204030204" pitchFamily="34" charset="0"/>
                <a:cs typeface="Calibri" panose="020F0502020204030204" pitchFamily="34" charset="0"/>
              </a:rPr>
              <a:t>They are software packages;</a:t>
            </a:r>
          </a:p>
          <a:p>
            <a:r>
              <a:rPr lang="en-US" sz="4800" dirty="0">
                <a:latin typeface="Calibri" panose="020F0502020204030204" pitchFamily="34" charset="0"/>
                <a:cs typeface="Calibri" panose="020F0502020204030204" pitchFamily="34" charset="0"/>
              </a:rPr>
              <a:t>They incorporate one or more algorithms;</a:t>
            </a:r>
          </a:p>
          <a:p>
            <a:r>
              <a:rPr lang="en-US" sz="4800" dirty="0">
                <a:latin typeface="Calibri" panose="020F0502020204030204" pitchFamily="34" charset="0"/>
                <a:cs typeface="Calibri" panose="020F0502020204030204" pitchFamily="34" charset="0"/>
              </a:rPr>
              <a:t>They can find solutions to one or more types of problems.</a:t>
            </a:r>
          </a:p>
        </p:txBody>
      </p:sp>
      <p:pic>
        <p:nvPicPr>
          <p:cNvPr id="3" name="Picture 2">
            <a:extLst>
              <a:ext uri="{FF2B5EF4-FFF2-40B4-BE49-F238E27FC236}">
                <a16:creationId xmlns:a16="http://schemas.microsoft.com/office/drawing/2014/main" id="{6F64C6E9-9CD2-9145-995F-02A92E918D17}"/>
              </a:ext>
            </a:extLst>
          </p:cNvPr>
          <p:cNvPicPr>
            <a:picLocks noChangeAspect="1"/>
          </p:cNvPicPr>
          <p:nvPr/>
        </p:nvPicPr>
        <p:blipFill>
          <a:blip r:embed="rId2"/>
          <a:stretch>
            <a:fillRect/>
          </a:stretch>
        </p:blipFill>
        <p:spPr>
          <a:xfrm>
            <a:off x="13574468" y="9033176"/>
            <a:ext cx="2438172" cy="2438172"/>
          </a:xfrm>
          <a:prstGeom prst="rect">
            <a:avLst/>
          </a:prstGeom>
        </p:spPr>
      </p:pic>
      <p:pic>
        <p:nvPicPr>
          <p:cNvPr id="4" name="Picture 3">
            <a:extLst>
              <a:ext uri="{FF2B5EF4-FFF2-40B4-BE49-F238E27FC236}">
                <a16:creationId xmlns:a16="http://schemas.microsoft.com/office/drawing/2014/main" id="{42991227-A33A-D44F-ADD0-29B5AC30DBE3}"/>
              </a:ext>
            </a:extLst>
          </p:cNvPr>
          <p:cNvPicPr>
            <a:picLocks noChangeAspect="1"/>
          </p:cNvPicPr>
          <p:nvPr/>
        </p:nvPicPr>
        <p:blipFill>
          <a:blip r:embed="rId3"/>
          <a:stretch>
            <a:fillRect/>
          </a:stretch>
        </p:blipFill>
        <p:spPr>
          <a:xfrm>
            <a:off x="7851272" y="9156948"/>
            <a:ext cx="2356180" cy="2356180"/>
          </a:xfrm>
          <a:prstGeom prst="rect">
            <a:avLst/>
          </a:prstGeom>
        </p:spPr>
      </p:pic>
      <p:pic>
        <p:nvPicPr>
          <p:cNvPr id="5" name="Picture 4">
            <a:extLst>
              <a:ext uri="{FF2B5EF4-FFF2-40B4-BE49-F238E27FC236}">
                <a16:creationId xmlns:a16="http://schemas.microsoft.com/office/drawing/2014/main" id="{7CA4827A-7740-984E-B57F-B49AC4D43DC2}"/>
              </a:ext>
            </a:extLst>
          </p:cNvPr>
          <p:cNvPicPr>
            <a:picLocks noChangeAspect="1"/>
          </p:cNvPicPr>
          <p:nvPr/>
        </p:nvPicPr>
        <p:blipFill>
          <a:blip r:embed="rId4"/>
          <a:stretch>
            <a:fillRect/>
          </a:stretch>
        </p:blipFill>
        <p:spPr>
          <a:xfrm>
            <a:off x="2004304" y="9033176"/>
            <a:ext cx="2479952" cy="2479952"/>
          </a:xfrm>
          <a:prstGeom prst="rect">
            <a:avLst/>
          </a:prstGeom>
        </p:spPr>
      </p:pic>
      <p:pic>
        <p:nvPicPr>
          <p:cNvPr id="6" name="Picture 5">
            <a:extLst>
              <a:ext uri="{FF2B5EF4-FFF2-40B4-BE49-F238E27FC236}">
                <a16:creationId xmlns:a16="http://schemas.microsoft.com/office/drawing/2014/main" id="{A88A48D4-3CD1-6B4B-94DD-6D8C19B9FE00}"/>
              </a:ext>
            </a:extLst>
          </p:cNvPr>
          <p:cNvPicPr>
            <a:picLocks noChangeAspect="1"/>
          </p:cNvPicPr>
          <p:nvPr/>
        </p:nvPicPr>
        <p:blipFill>
          <a:blip r:embed="rId5"/>
          <a:stretch>
            <a:fillRect/>
          </a:stretch>
        </p:blipFill>
        <p:spPr>
          <a:xfrm>
            <a:off x="19374688" y="9187920"/>
            <a:ext cx="2325208" cy="2325208"/>
          </a:xfrm>
          <a:prstGeom prst="rect">
            <a:avLst/>
          </a:prstGeom>
        </p:spPr>
      </p:pic>
      <p:sp>
        <p:nvSpPr>
          <p:cNvPr id="7" name="Right Arrow 6">
            <a:extLst>
              <a:ext uri="{FF2B5EF4-FFF2-40B4-BE49-F238E27FC236}">
                <a16:creationId xmlns:a16="http://schemas.microsoft.com/office/drawing/2014/main" id="{73E1D6F0-70EE-2148-9867-90F8BF56F807}"/>
              </a:ext>
            </a:extLst>
          </p:cNvPr>
          <p:cNvSpPr/>
          <p:nvPr/>
        </p:nvSpPr>
        <p:spPr>
          <a:xfrm>
            <a:off x="4996237" y="9866387"/>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8" name="Right Arrow 7">
            <a:extLst>
              <a:ext uri="{FF2B5EF4-FFF2-40B4-BE49-F238E27FC236}">
                <a16:creationId xmlns:a16="http://schemas.microsoft.com/office/drawing/2014/main" id="{2C09498D-019E-DE4D-BEF3-8CD97D9C1166}"/>
              </a:ext>
            </a:extLst>
          </p:cNvPr>
          <p:cNvSpPr/>
          <p:nvPr/>
        </p:nvSpPr>
        <p:spPr>
          <a:xfrm>
            <a:off x="10719433" y="9824771"/>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
        <p:nvSpPr>
          <p:cNvPr id="9" name="TextBox 8">
            <a:extLst>
              <a:ext uri="{FF2B5EF4-FFF2-40B4-BE49-F238E27FC236}">
                <a16:creationId xmlns:a16="http://schemas.microsoft.com/office/drawing/2014/main" id="{D32840B1-C37E-4349-874C-6B845C55CA8E}"/>
              </a:ext>
            </a:extLst>
          </p:cNvPr>
          <p:cNvSpPr txBox="1"/>
          <p:nvPr/>
        </p:nvSpPr>
        <p:spPr>
          <a:xfrm>
            <a:off x="2085276" y="7750154"/>
            <a:ext cx="2318007" cy="707886"/>
          </a:xfrm>
          <a:prstGeom prst="rect">
            <a:avLst/>
          </a:prstGeom>
          <a:noFill/>
        </p:spPr>
        <p:txBody>
          <a:bodyPr wrap="none" rtlCol="0">
            <a:spAutoFit/>
          </a:bodyPr>
          <a:lstStyle/>
          <a:p>
            <a:pPr algn="ctr"/>
            <a:r>
              <a:rPr lang="en-US" sz="4000" dirty="0"/>
              <a:t>I. Problem</a:t>
            </a:r>
          </a:p>
        </p:txBody>
      </p:sp>
      <p:sp>
        <p:nvSpPr>
          <p:cNvPr id="10" name="TextBox 9">
            <a:extLst>
              <a:ext uri="{FF2B5EF4-FFF2-40B4-BE49-F238E27FC236}">
                <a16:creationId xmlns:a16="http://schemas.microsoft.com/office/drawing/2014/main" id="{3F05160F-08C3-594C-92DE-9C5A56C72930}"/>
              </a:ext>
            </a:extLst>
          </p:cNvPr>
          <p:cNvSpPr txBox="1"/>
          <p:nvPr/>
        </p:nvSpPr>
        <p:spPr>
          <a:xfrm>
            <a:off x="7141030" y="7488544"/>
            <a:ext cx="3941982" cy="1323439"/>
          </a:xfrm>
          <a:prstGeom prst="rect">
            <a:avLst/>
          </a:prstGeom>
          <a:noFill/>
        </p:spPr>
        <p:txBody>
          <a:bodyPr wrap="square" rtlCol="0">
            <a:spAutoFit/>
          </a:bodyPr>
          <a:lstStyle/>
          <a:p>
            <a:pPr algn="ctr"/>
            <a:r>
              <a:rPr lang="en-US" sz="4000" dirty="0"/>
              <a:t>II. Mathematical Formulation</a:t>
            </a:r>
          </a:p>
        </p:txBody>
      </p:sp>
      <p:sp>
        <p:nvSpPr>
          <p:cNvPr id="11" name="TextBox 10">
            <a:extLst>
              <a:ext uri="{FF2B5EF4-FFF2-40B4-BE49-F238E27FC236}">
                <a16:creationId xmlns:a16="http://schemas.microsoft.com/office/drawing/2014/main" id="{4634D483-46DA-ED40-AF4C-7C2868284CB0}"/>
              </a:ext>
            </a:extLst>
          </p:cNvPr>
          <p:cNvSpPr txBox="1"/>
          <p:nvPr/>
        </p:nvSpPr>
        <p:spPr>
          <a:xfrm>
            <a:off x="13624676" y="7750154"/>
            <a:ext cx="2387964" cy="707886"/>
          </a:xfrm>
          <a:prstGeom prst="rect">
            <a:avLst/>
          </a:prstGeom>
          <a:noFill/>
        </p:spPr>
        <p:txBody>
          <a:bodyPr wrap="square" rtlCol="0">
            <a:spAutoFit/>
          </a:bodyPr>
          <a:lstStyle/>
          <a:p>
            <a:pPr algn="ctr"/>
            <a:r>
              <a:rPr lang="en-US" sz="4000" dirty="0"/>
              <a:t>III. Solver</a:t>
            </a:r>
          </a:p>
        </p:txBody>
      </p:sp>
      <p:sp>
        <p:nvSpPr>
          <p:cNvPr id="12" name="TextBox 11">
            <a:extLst>
              <a:ext uri="{FF2B5EF4-FFF2-40B4-BE49-F238E27FC236}">
                <a16:creationId xmlns:a16="http://schemas.microsoft.com/office/drawing/2014/main" id="{1435D7CB-DA09-F64B-BA51-F9945E939B1A}"/>
              </a:ext>
            </a:extLst>
          </p:cNvPr>
          <p:cNvSpPr txBox="1"/>
          <p:nvPr/>
        </p:nvSpPr>
        <p:spPr>
          <a:xfrm>
            <a:off x="19374688" y="7750154"/>
            <a:ext cx="2896510" cy="707886"/>
          </a:xfrm>
          <a:prstGeom prst="rect">
            <a:avLst/>
          </a:prstGeom>
          <a:noFill/>
        </p:spPr>
        <p:txBody>
          <a:bodyPr wrap="square" rtlCol="0">
            <a:spAutoFit/>
          </a:bodyPr>
          <a:lstStyle/>
          <a:p>
            <a:pPr algn="ctr"/>
            <a:r>
              <a:rPr lang="en-US" sz="4000" dirty="0"/>
              <a:t>IV. Solution</a:t>
            </a:r>
          </a:p>
        </p:txBody>
      </p:sp>
      <p:sp>
        <p:nvSpPr>
          <p:cNvPr id="13" name="Rectangle 12">
            <a:extLst>
              <a:ext uri="{FF2B5EF4-FFF2-40B4-BE49-F238E27FC236}">
                <a16:creationId xmlns:a16="http://schemas.microsoft.com/office/drawing/2014/main" id="{332BD281-F6A0-804C-B6BA-E291D7991399}"/>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How do we solve these problems?</a:t>
            </a:r>
          </a:p>
        </p:txBody>
      </p:sp>
      <p:cxnSp>
        <p:nvCxnSpPr>
          <p:cNvPr id="14" name="Straight Connector 13">
            <a:extLst>
              <a:ext uri="{FF2B5EF4-FFF2-40B4-BE49-F238E27FC236}">
                <a16:creationId xmlns:a16="http://schemas.microsoft.com/office/drawing/2014/main" id="{07590C67-13B1-C949-82FC-1E48DC0F68B9}"/>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15" name="Right Arrow 14">
            <a:extLst>
              <a:ext uri="{FF2B5EF4-FFF2-40B4-BE49-F238E27FC236}">
                <a16:creationId xmlns:a16="http://schemas.microsoft.com/office/drawing/2014/main" id="{FC1094F9-5EC8-FC4D-B29C-2EA745961810}"/>
              </a:ext>
            </a:extLst>
          </p:cNvPr>
          <p:cNvSpPr/>
          <p:nvPr/>
        </p:nvSpPr>
        <p:spPr>
          <a:xfrm>
            <a:off x="16524621" y="9830014"/>
            <a:ext cx="2338086" cy="525754"/>
          </a:xfrm>
          <a:prstGeom prst="rightArrow">
            <a:avLst/>
          </a:prstGeom>
          <a:solidFill>
            <a:srgbClr val="0F506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solidFill>
                <a:srgbClr val="234745"/>
              </a:solidFill>
            </a:endParaRPr>
          </a:p>
        </p:txBody>
      </p:sp>
    </p:spTree>
    <p:extLst>
      <p:ext uri="{BB962C8B-B14F-4D97-AF65-F5344CB8AC3E}">
        <p14:creationId xmlns:p14="http://schemas.microsoft.com/office/powerpoint/2010/main" val="2992725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4">
            <a:extLst>
              <a:ext uri="{FF2B5EF4-FFF2-40B4-BE49-F238E27FC236}">
                <a16:creationId xmlns:a16="http://schemas.microsoft.com/office/drawing/2014/main" id="{87D72F0F-807B-1F49-8DCF-6108A37A74C8}"/>
              </a:ext>
            </a:extLst>
          </p:cNvPr>
          <p:cNvSpPr txBox="1">
            <a:spLocks/>
          </p:cNvSpPr>
          <p:nvPr/>
        </p:nvSpPr>
        <p:spPr>
          <a:xfrm>
            <a:off x="1162386" y="2743200"/>
            <a:ext cx="12081666" cy="9568487"/>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4800">
                <a:latin typeface="Calibri" panose="020F0502020204030204" pitchFamily="34" charset="0"/>
                <a:cs typeface="Calibri" panose="020F0502020204030204" pitchFamily="34" charset="0"/>
              </a:rPr>
              <a:t>Many general purpose </a:t>
            </a:r>
            <a:r>
              <a:rPr lang="en-US" sz="4800" b="1">
                <a:latin typeface="Calibri" panose="020F0502020204030204" pitchFamily="34" charset="0"/>
                <a:cs typeface="Calibri" panose="020F0502020204030204" pitchFamily="34" charset="0"/>
              </a:rPr>
              <a:t>solvers</a:t>
            </a:r>
            <a:r>
              <a:rPr lang="en-US" sz="4800">
                <a:latin typeface="Calibri" panose="020F0502020204030204" pitchFamily="34" charset="0"/>
                <a:cs typeface="Calibri" panose="020F0502020204030204" pitchFamily="34" charset="0"/>
              </a:rPr>
              <a:t> are available:</a:t>
            </a:r>
          </a:p>
          <a:p>
            <a:pPr lvl="1"/>
            <a:r>
              <a:rPr lang="en-US">
                <a:latin typeface="Calibri" panose="020F0502020204030204" pitchFamily="34" charset="0"/>
                <a:cs typeface="Calibri" panose="020F0502020204030204" pitchFamily="34" charset="0"/>
              </a:rPr>
              <a:t>CPLEX, Gurobi, GLPK, COIN-OR</a:t>
            </a:r>
          </a:p>
          <a:p>
            <a:r>
              <a:rPr lang="en-US" sz="4800">
                <a:latin typeface="Calibri" panose="020F0502020204030204" pitchFamily="34" charset="0"/>
                <a:cs typeface="Calibri" panose="020F0502020204030204" pitchFamily="34" charset="0"/>
              </a:rPr>
              <a:t>In the past 30 years, the speed of integer optimization solvers has increased by a factor of </a:t>
            </a:r>
            <a:r>
              <a:rPr lang="en-US" sz="4800" b="1">
                <a:latin typeface="Calibri" panose="020F0502020204030204" pitchFamily="34" charset="0"/>
                <a:cs typeface="Calibri" panose="020F0502020204030204" pitchFamily="34" charset="0"/>
              </a:rPr>
              <a:t>3 trillion times!.</a:t>
            </a:r>
          </a:p>
          <a:p>
            <a:pPr lvl="1"/>
            <a:r>
              <a:rPr lang="en-US">
                <a:latin typeface="Calibri" panose="020F0502020204030204" pitchFamily="34" charset="0"/>
                <a:cs typeface="Calibri" panose="020F0502020204030204" pitchFamily="34" charset="0"/>
              </a:rPr>
              <a:t>This doesn’t include increasing speed of computers.</a:t>
            </a:r>
            <a:endParaRPr lang="en-US" b="1">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US" sz="4800" b="1">
              <a:latin typeface="Calibri" panose="020F0502020204030204" pitchFamily="34" charset="0"/>
              <a:cs typeface="Calibri" panose="020F0502020204030204" pitchFamily="34" charset="0"/>
            </a:endParaRPr>
          </a:p>
          <a:p>
            <a:pPr marL="0" indent="0">
              <a:buFont typeface="Arial" panose="020B0604020202020204" pitchFamily="34" charset="0"/>
              <a:buNone/>
            </a:pPr>
            <a:r>
              <a:rPr lang="en-US" sz="4800" b="1">
                <a:latin typeface="Calibri" panose="020F0502020204030204" pitchFamily="34" charset="0"/>
                <a:cs typeface="Calibri" panose="020F0502020204030204" pitchFamily="34" charset="0"/>
              </a:rPr>
              <a:t>A problem that can be solved in 1 second today took 71000 years to solve 30 years ago!</a:t>
            </a:r>
            <a:endParaRPr lang="en-US" sz="4800" b="1" dirty="0">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04242CDE-051C-EB4A-B13B-B5771FDE04B5}"/>
              </a:ext>
            </a:extLst>
          </p:cNvPr>
          <p:cNvPicPr>
            <a:picLocks noChangeAspect="1"/>
          </p:cNvPicPr>
          <p:nvPr/>
        </p:nvPicPr>
        <p:blipFill>
          <a:blip r:embed="rId2"/>
          <a:stretch>
            <a:fillRect/>
          </a:stretch>
        </p:blipFill>
        <p:spPr>
          <a:xfrm>
            <a:off x="14692087" y="6528875"/>
            <a:ext cx="3092734" cy="1237094"/>
          </a:xfrm>
          <a:prstGeom prst="rect">
            <a:avLst/>
          </a:prstGeom>
        </p:spPr>
      </p:pic>
      <p:pic>
        <p:nvPicPr>
          <p:cNvPr id="13" name="Picture 12">
            <a:extLst>
              <a:ext uri="{FF2B5EF4-FFF2-40B4-BE49-F238E27FC236}">
                <a16:creationId xmlns:a16="http://schemas.microsoft.com/office/drawing/2014/main" id="{2E16AF9B-ED4A-D44A-ABDF-1C54FBE8B15E}"/>
              </a:ext>
            </a:extLst>
          </p:cNvPr>
          <p:cNvPicPr>
            <a:picLocks noChangeAspect="1"/>
          </p:cNvPicPr>
          <p:nvPr/>
        </p:nvPicPr>
        <p:blipFill rotWithShape="1">
          <a:blip r:embed="rId3"/>
          <a:srcRect l="-593" t="16609" r="593" b="34338"/>
          <a:stretch/>
        </p:blipFill>
        <p:spPr>
          <a:xfrm>
            <a:off x="15182035" y="8218246"/>
            <a:ext cx="5760866" cy="2536024"/>
          </a:xfrm>
          <a:prstGeom prst="rect">
            <a:avLst/>
          </a:prstGeom>
        </p:spPr>
      </p:pic>
      <p:pic>
        <p:nvPicPr>
          <p:cNvPr id="14" name="Picture 13">
            <a:extLst>
              <a:ext uri="{FF2B5EF4-FFF2-40B4-BE49-F238E27FC236}">
                <a16:creationId xmlns:a16="http://schemas.microsoft.com/office/drawing/2014/main" id="{7F9B2D84-FCF3-174C-9B50-C26FA9AFA935}"/>
              </a:ext>
            </a:extLst>
          </p:cNvPr>
          <p:cNvPicPr>
            <a:picLocks noChangeAspect="1"/>
          </p:cNvPicPr>
          <p:nvPr/>
        </p:nvPicPr>
        <p:blipFill>
          <a:blip r:embed="rId4"/>
          <a:stretch>
            <a:fillRect/>
          </a:stretch>
        </p:blipFill>
        <p:spPr>
          <a:xfrm>
            <a:off x="18506685" y="4391291"/>
            <a:ext cx="2922402" cy="2922402"/>
          </a:xfrm>
          <a:prstGeom prst="rect">
            <a:avLst/>
          </a:prstGeom>
        </p:spPr>
      </p:pic>
      <p:sp>
        <p:nvSpPr>
          <p:cNvPr id="15" name="Rectangle 14">
            <a:extLst>
              <a:ext uri="{FF2B5EF4-FFF2-40B4-BE49-F238E27FC236}">
                <a16:creationId xmlns:a16="http://schemas.microsoft.com/office/drawing/2014/main" id="{FBAB18AC-BEC3-D641-8E61-4944A6B23D57}"/>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Recent Speedups in MIO</a:t>
            </a:r>
          </a:p>
        </p:txBody>
      </p:sp>
      <p:cxnSp>
        <p:nvCxnSpPr>
          <p:cNvPr id="16" name="Straight Connector 15">
            <a:extLst>
              <a:ext uri="{FF2B5EF4-FFF2-40B4-BE49-F238E27FC236}">
                <a16:creationId xmlns:a16="http://schemas.microsoft.com/office/drawing/2014/main" id="{5C1E7296-CAFC-6C41-A24C-76462C8D5050}"/>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9508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4839-E656-564B-BE43-958B1390CA54}"/>
              </a:ext>
            </a:extLst>
          </p:cNvPr>
          <p:cNvSpPr>
            <a:spLocks noGrp="1"/>
          </p:cNvSpPr>
          <p:nvPr>
            <p:ph type="title"/>
          </p:nvPr>
        </p:nvSpPr>
        <p:spPr>
          <a:xfrm>
            <a:off x="1676400" y="6129565"/>
            <a:ext cx="21031200" cy="2651126"/>
          </a:xfrm>
        </p:spPr>
        <p:txBody>
          <a:bodyPr/>
          <a:lstStyle/>
          <a:p>
            <a:r>
              <a:rPr lang="en-US" dirty="0"/>
              <a:t>Case Study: Constructing the </a:t>
            </a:r>
            <a:br>
              <a:rPr lang="en-US" dirty="0"/>
            </a:br>
            <a:r>
              <a:rPr lang="en-US" dirty="0"/>
              <a:t>USA Basketball Dream Team </a:t>
            </a:r>
          </a:p>
        </p:txBody>
      </p:sp>
      <p:sp>
        <p:nvSpPr>
          <p:cNvPr id="4" name="Slide Number Placeholder 3">
            <a:extLst>
              <a:ext uri="{FF2B5EF4-FFF2-40B4-BE49-F238E27FC236}">
                <a16:creationId xmlns:a16="http://schemas.microsoft.com/office/drawing/2014/main" id="{78408439-E839-824E-BB72-D357B2954623}"/>
              </a:ext>
            </a:extLst>
          </p:cNvPr>
          <p:cNvSpPr>
            <a:spLocks noGrp="1"/>
          </p:cNvSpPr>
          <p:nvPr>
            <p:ph type="sldNum" sz="quarter" idx="12"/>
          </p:nvPr>
        </p:nvSpPr>
        <p:spPr/>
        <p:txBody>
          <a:bodyPr/>
          <a:lstStyle/>
          <a:p>
            <a:fld id="{48F63A3B-78C7-47BE-AE5E-E10140E04643}" type="slidenum">
              <a:rPr lang="en-US" smtClean="0"/>
              <a:t>6</a:t>
            </a:fld>
            <a:endParaRPr lang="en-US" dirty="0"/>
          </a:p>
        </p:txBody>
      </p:sp>
    </p:spTree>
    <p:extLst>
      <p:ext uri="{BB962C8B-B14F-4D97-AF65-F5344CB8AC3E}">
        <p14:creationId xmlns:p14="http://schemas.microsoft.com/office/powerpoint/2010/main" val="1300279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Constructing an Olympic Team</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2202271" y="6118613"/>
            <a:ext cx="19781598" cy="1813217"/>
          </a:xfrm>
          <a:prstGeom prst="rect">
            <a:avLst/>
          </a:prstGeom>
          <a:solidFill>
            <a:srgbClr val="0F506E"/>
          </a:solidFill>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sz="4800" b="1" dirty="0">
                <a:solidFill>
                  <a:schemeClr val="bg1"/>
                </a:solidFill>
                <a:latin typeface="Calibri" panose="020F0502020204030204" pitchFamily="34" charset="0"/>
                <a:cs typeface="Calibri" panose="020F0502020204030204" pitchFamily="34" charset="0"/>
              </a:rPr>
              <a:t>USA Basketball must decide who to put on the 12-man roster for the </a:t>
            </a:r>
          </a:p>
          <a:p>
            <a:pPr marL="0" indent="0" algn="ctr">
              <a:buNone/>
            </a:pPr>
            <a:r>
              <a:rPr lang="en-US" sz="4800" b="1" dirty="0">
                <a:solidFill>
                  <a:schemeClr val="bg1"/>
                </a:solidFill>
                <a:latin typeface="Calibri" panose="020F0502020204030204" pitchFamily="34" charset="0"/>
                <a:cs typeface="Calibri" panose="020F0502020204030204" pitchFamily="34" charset="0"/>
              </a:rPr>
              <a:t>2020 Summer Olympics. </a:t>
            </a:r>
          </a:p>
        </p:txBody>
      </p:sp>
      <p:pic>
        <p:nvPicPr>
          <p:cNvPr id="2" name="Picture 1">
            <a:extLst>
              <a:ext uri="{FF2B5EF4-FFF2-40B4-BE49-F238E27FC236}">
                <a16:creationId xmlns:a16="http://schemas.microsoft.com/office/drawing/2014/main" id="{CB80AA35-39CF-9F4D-B9D2-99F9CCD5D852}"/>
              </a:ext>
            </a:extLst>
          </p:cNvPr>
          <p:cNvPicPr>
            <a:picLocks noChangeAspect="1"/>
          </p:cNvPicPr>
          <p:nvPr/>
        </p:nvPicPr>
        <p:blipFill>
          <a:blip r:embed="rId3"/>
          <a:stretch>
            <a:fillRect/>
          </a:stretch>
        </p:blipFill>
        <p:spPr>
          <a:xfrm>
            <a:off x="10033000" y="7999738"/>
            <a:ext cx="4318000" cy="4318000"/>
          </a:xfrm>
          <a:prstGeom prst="rect">
            <a:avLst/>
          </a:prstGeom>
        </p:spPr>
      </p:pic>
      <p:pic>
        <p:nvPicPr>
          <p:cNvPr id="8" name="Picture 7">
            <a:extLst>
              <a:ext uri="{FF2B5EF4-FFF2-40B4-BE49-F238E27FC236}">
                <a16:creationId xmlns:a16="http://schemas.microsoft.com/office/drawing/2014/main" id="{0B33EFA9-DA48-1B4C-ADBD-35A5F487CC91}"/>
              </a:ext>
            </a:extLst>
          </p:cNvPr>
          <p:cNvPicPr>
            <a:picLocks noChangeAspect="1"/>
          </p:cNvPicPr>
          <p:nvPr/>
        </p:nvPicPr>
        <p:blipFill>
          <a:blip r:embed="rId4"/>
          <a:stretch>
            <a:fillRect/>
          </a:stretch>
        </p:blipFill>
        <p:spPr>
          <a:xfrm>
            <a:off x="2202271" y="3016988"/>
            <a:ext cx="3776472" cy="2740640"/>
          </a:xfrm>
          <a:prstGeom prst="rect">
            <a:avLst/>
          </a:prstGeom>
        </p:spPr>
      </p:pic>
      <p:pic>
        <p:nvPicPr>
          <p:cNvPr id="9" name="Picture 8">
            <a:extLst>
              <a:ext uri="{FF2B5EF4-FFF2-40B4-BE49-F238E27FC236}">
                <a16:creationId xmlns:a16="http://schemas.microsoft.com/office/drawing/2014/main" id="{022E5E52-ADAD-0E4E-A3DF-0E92281D9637}"/>
              </a:ext>
            </a:extLst>
          </p:cNvPr>
          <p:cNvPicPr>
            <a:picLocks noChangeAspect="1"/>
          </p:cNvPicPr>
          <p:nvPr/>
        </p:nvPicPr>
        <p:blipFill>
          <a:blip r:embed="rId5"/>
          <a:stretch>
            <a:fillRect/>
          </a:stretch>
        </p:blipFill>
        <p:spPr>
          <a:xfrm>
            <a:off x="4382717" y="3016988"/>
            <a:ext cx="3776472" cy="2740640"/>
          </a:xfrm>
          <a:prstGeom prst="rect">
            <a:avLst/>
          </a:prstGeom>
        </p:spPr>
      </p:pic>
      <p:pic>
        <p:nvPicPr>
          <p:cNvPr id="14" name="Picture 13">
            <a:extLst>
              <a:ext uri="{FF2B5EF4-FFF2-40B4-BE49-F238E27FC236}">
                <a16:creationId xmlns:a16="http://schemas.microsoft.com/office/drawing/2014/main" id="{EF425EA1-B8F0-4D4F-8D15-53B4860B5C38}"/>
              </a:ext>
            </a:extLst>
          </p:cNvPr>
          <p:cNvPicPr>
            <a:picLocks noChangeAspect="1"/>
          </p:cNvPicPr>
          <p:nvPr/>
        </p:nvPicPr>
        <p:blipFill>
          <a:blip r:embed="rId6"/>
          <a:stretch>
            <a:fillRect/>
          </a:stretch>
        </p:blipFill>
        <p:spPr>
          <a:xfrm>
            <a:off x="6080114" y="3016988"/>
            <a:ext cx="3776472" cy="2740640"/>
          </a:xfrm>
          <a:prstGeom prst="rect">
            <a:avLst/>
          </a:prstGeom>
        </p:spPr>
      </p:pic>
      <p:pic>
        <p:nvPicPr>
          <p:cNvPr id="12" name="Picture 11">
            <a:extLst>
              <a:ext uri="{FF2B5EF4-FFF2-40B4-BE49-F238E27FC236}">
                <a16:creationId xmlns:a16="http://schemas.microsoft.com/office/drawing/2014/main" id="{71C038AF-32E6-A341-B382-75291FF41AFF}"/>
              </a:ext>
            </a:extLst>
          </p:cNvPr>
          <p:cNvPicPr>
            <a:picLocks noChangeAspect="1"/>
          </p:cNvPicPr>
          <p:nvPr/>
        </p:nvPicPr>
        <p:blipFill>
          <a:blip r:embed="rId7"/>
          <a:stretch>
            <a:fillRect/>
          </a:stretch>
        </p:blipFill>
        <p:spPr>
          <a:xfrm>
            <a:off x="8056365" y="3016988"/>
            <a:ext cx="3776472" cy="2740640"/>
          </a:xfrm>
          <a:prstGeom prst="rect">
            <a:avLst/>
          </a:prstGeom>
        </p:spPr>
      </p:pic>
      <p:pic>
        <p:nvPicPr>
          <p:cNvPr id="15" name="Picture 14">
            <a:extLst>
              <a:ext uri="{FF2B5EF4-FFF2-40B4-BE49-F238E27FC236}">
                <a16:creationId xmlns:a16="http://schemas.microsoft.com/office/drawing/2014/main" id="{574450DF-38C6-8448-A664-3F74E112CE65}"/>
              </a:ext>
            </a:extLst>
          </p:cNvPr>
          <p:cNvPicPr>
            <a:picLocks noChangeAspect="1"/>
          </p:cNvPicPr>
          <p:nvPr/>
        </p:nvPicPr>
        <p:blipFill>
          <a:blip r:embed="rId8"/>
          <a:stretch>
            <a:fillRect/>
          </a:stretch>
        </p:blipFill>
        <p:spPr>
          <a:xfrm>
            <a:off x="9921248" y="3003717"/>
            <a:ext cx="3813048" cy="2767183"/>
          </a:xfrm>
          <a:prstGeom prst="rect">
            <a:avLst/>
          </a:prstGeom>
        </p:spPr>
      </p:pic>
      <p:pic>
        <p:nvPicPr>
          <p:cNvPr id="13" name="Picture 12">
            <a:extLst>
              <a:ext uri="{FF2B5EF4-FFF2-40B4-BE49-F238E27FC236}">
                <a16:creationId xmlns:a16="http://schemas.microsoft.com/office/drawing/2014/main" id="{08473FC0-3DCF-3541-BD0B-B0F0E59C4265}"/>
              </a:ext>
            </a:extLst>
          </p:cNvPr>
          <p:cNvPicPr>
            <a:picLocks noChangeAspect="1"/>
          </p:cNvPicPr>
          <p:nvPr/>
        </p:nvPicPr>
        <p:blipFill>
          <a:blip r:embed="rId9"/>
          <a:stretch>
            <a:fillRect/>
          </a:stretch>
        </p:blipFill>
        <p:spPr>
          <a:xfrm>
            <a:off x="12192000" y="3016988"/>
            <a:ext cx="3776472" cy="2740640"/>
          </a:xfrm>
          <a:prstGeom prst="rect">
            <a:avLst/>
          </a:prstGeom>
        </p:spPr>
      </p:pic>
      <p:pic>
        <p:nvPicPr>
          <p:cNvPr id="10" name="Picture 9">
            <a:extLst>
              <a:ext uri="{FF2B5EF4-FFF2-40B4-BE49-F238E27FC236}">
                <a16:creationId xmlns:a16="http://schemas.microsoft.com/office/drawing/2014/main" id="{D2F26CD8-66BE-5E40-B60D-B6C7E50658F1}"/>
              </a:ext>
            </a:extLst>
          </p:cNvPr>
          <p:cNvPicPr>
            <a:picLocks noChangeAspect="1"/>
          </p:cNvPicPr>
          <p:nvPr/>
        </p:nvPicPr>
        <p:blipFill>
          <a:blip r:embed="rId10"/>
          <a:stretch>
            <a:fillRect/>
          </a:stretch>
        </p:blipFill>
        <p:spPr>
          <a:xfrm>
            <a:off x="13889397" y="3016988"/>
            <a:ext cx="3776472" cy="2740640"/>
          </a:xfrm>
          <a:prstGeom prst="rect">
            <a:avLst/>
          </a:prstGeom>
        </p:spPr>
      </p:pic>
      <p:pic>
        <p:nvPicPr>
          <p:cNvPr id="16" name="Picture 15">
            <a:extLst>
              <a:ext uri="{FF2B5EF4-FFF2-40B4-BE49-F238E27FC236}">
                <a16:creationId xmlns:a16="http://schemas.microsoft.com/office/drawing/2014/main" id="{524C5949-3945-EA4D-A87F-D730E06F5AB5}"/>
              </a:ext>
            </a:extLst>
          </p:cNvPr>
          <p:cNvPicPr>
            <a:picLocks noChangeAspect="1"/>
          </p:cNvPicPr>
          <p:nvPr/>
        </p:nvPicPr>
        <p:blipFill>
          <a:blip r:embed="rId11"/>
          <a:stretch>
            <a:fillRect/>
          </a:stretch>
        </p:blipFill>
        <p:spPr>
          <a:xfrm>
            <a:off x="16327635" y="3016988"/>
            <a:ext cx="3813048" cy="2767183"/>
          </a:xfrm>
          <a:prstGeom prst="rect">
            <a:avLst/>
          </a:prstGeom>
        </p:spPr>
      </p:pic>
      <p:pic>
        <p:nvPicPr>
          <p:cNvPr id="5" name="Picture 4">
            <a:extLst>
              <a:ext uri="{FF2B5EF4-FFF2-40B4-BE49-F238E27FC236}">
                <a16:creationId xmlns:a16="http://schemas.microsoft.com/office/drawing/2014/main" id="{D7C09DF5-EBDD-9C4A-845C-ABED01D53959}"/>
              </a:ext>
            </a:extLst>
          </p:cNvPr>
          <p:cNvPicPr>
            <a:picLocks noChangeAspect="1"/>
          </p:cNvPicPr>
          <p:nvPr/>
        </p:nvPicPr>
        <p:blipFill>
          <a:blip r:embed="rId12"/>
          <a:stretch>
            <a:fillRect/>
          </a:stretch>
        </p:blipFill>
        <p:spPr>
          <a:xfrm>
            <a:off x="18207397" y="3016988"/>
            <a:ext cx="3776472" cy="2744237"/>
          </a:xfrm>
          <a:prstGeom prst="rect">
            <a:avLst/>
          </a:prstGeom>
        </p:spPr>
      </p:pic>
      <p:sp>
        <p:nvSpPr>
          <p:cNvPr id="19" name="Rectangle 18">
            <a:extLst>
              <a:ext uri="{FF2B5EF4-FFF2-40B4-BE49-F238E27FC236}">
                <a16:creationId xmlns:a16="http://schemas.microsoft.com/office/drawing/2014/main" id="{0F87EA49-EBBF-0E4B-AC3A-B9F1B053FD0C}"/>
              </a:ext>
            </a:extLst>
          </p:cNvPr>
          <p:cNvSpPr/>
          <p:nvPr/>
        </p:nvSpPr>
        <p:spPr>
          <a:xfrm>
            <a:off x="17101456" y="12786757"/>
            <a:ext cx="12192000" cy="369332"/>
          </a:xfrm>
          <a:prstGeom prst="rect">
            <a:avLst/>
          </a:prstGeom>
        </p:spPr>
        <p:txBody>
          <a:bodyPr>
            <a:spAutoFit/>
          </a:bodyPr>
          <a:lstStyle/>
          <a:p>
            <a:r>
              <a:rPr lang="en-US" sz="1800" dirty="0"/>
              <a:t>Source: </a:t>
            </a:r>
            <a:r>
              <a:rPr lang="en-US" sz="1800" dirty="0">
                <a:hlinkClick r:id="rId13"/>
              </a:rPr>
              <a:t>https://www.espn.com/</a:t>
            </a:r>
            <a:r>
              <a:rPr lang="en-US" sz="1800" dirty="0"/>
              <a:t>, </a:t>
            </a:r>
            <a:r>
              <a:rPr lang="en-US" sz="1800" dirty="0">
                <a:hlinkClick r:id="rId14"/>
              </a:rPr>
              <a:t>https://www.olympic.org/tokyo-2020</a:t>
            </a:r>
            <a:endParaRPr lang="en-US" sz="1800" dirty="0"/>
          </a:p>
        </p:txBody>
      </p:sp>
    </p:spTree>
    <p:extLst>
      <p:ext uri="{BB962C8B-B14F-4D97-AF65-F5344CB8AC3E}">
        <p14:creationId xmlns:p14="http://schemas.microsoft.com/office/powerpoint/2010/main" val="39783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49A346-D9D0-1D4F-BFBE-7DBA139EFE9C}"/>
              </a:ext>
            </a:extLst>
          </p:cNvPr>
          <p:cNvSpPr>
            <a:spLocks noGrp="1"/>
          </p:cNvSpPr>
          <p:nvPr>
            <p:ph type="sldNum" sz="quarter" idx="12"/>
          </p:nvPr>
        </p:nvSpPr>
        <p:spPr/>
        <p:txBody>
          <a:bodyPr/>
          <a:lstStyle/>
          <a:p>
            <a:fld id="{48F63A3B-78C7-47BE-AE5E-E10140E04643}" type="slidenum">
              <a:rPr lang="en-US" smtClean="0"/>
              <a:t>8</a:t>
            </a:fld>
            <a:endParaRPr lang="en-US" dirty="0"/>
          </a:p>
        </p:txBody>
      </p:sp>
      <p:pic>
        <p:nvPicPr>
          <p:cNvPr id="7" name="Picture 6">
            <a:extLst>
              <a:ext uri="{FF2B5EF4-FFF2-40B4-BE49-F238E27FC236}">
                <a16:creationId xmlns:a16="http://schemas.microsoft.com/office/drawing/2014/main" id="{F1DEB896-77FB-6743-BC35-215CFAA53B29}"/>
              </a:ext>
            </a:extLst>
          </p:cNvPr>
          <p:cNvPicPr>
            <a:picLocks noChangeAspect="1"/>
          </p:cNvPicPr>
          <p:nvPr/>
        </p:nvPicPr>
        <p:blipFill rotWithShape="1">
          <a:blip r:embed="rId2"/>
          <a:srcRect r="50031"/>
          <a:stretch/>
        </p:blipFill>
        <p:spPr>
          <a:xfrm>
            <a:off x="15252784" y="0"/>
            <a:ext cx="9138194" cy="13715987"/>
          </a:xfrm>
          <a:prstGeom prst="rect">
            <a:avLst/>
          </a:prstGeom>
        </p:spPr>
      </p:pic>
      <p:sp>
        <p:nvSpPr>
          <p:cNvPr id="8" name="Content Placeholder 4">
            <a:extLst>
              <a:ext uri="{FF2B5EF4-FFF2-40B4-BE49-F238E27FC236}">
                <a16:creationId xmlns:a16="http://schemas.microsoft.com/office/drawing/2014/main" id="{9E2CC3CF-821F-564E-9878-F812F435A070}"/>
              </a:ext>
            </a:extLst>
          </p:cNvPr>
          <p:cNvSpPr txBox="1">
            <a:spLocks/>
          </p:cNvSpPr>
          <p:nvPr/>
        </p:nvSpPr>
        <p:spPr>
          <a:xfrm>
            <a:off x="1162386" y="2906486"/>
            <a:ext cx="12081666" cy="9405201"/>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dirty="0">
                <a:latin typeface="Calibri" panose="020F0502020204030204" pitchFamily="34" charset="0"/>
                <a:cs typeface="Calibri" panose="020F0502020204030204" pitchFamily="34" charset="0"/>
              </a:rPr>
              <a:t>We want to select a </a:t>
            </a:r>
            <a:r>
              <a:rPr lang="en-US" sz="4800" b="1" dirty="0">
                <a:latin typeface="Calibri" panose="020F0502020204030204" pitchFamily="34" charset="0"/>
                <a:cs typeface="Calibri" panose="020F0502020204030204" pitchFamily="34" charset="0"/>
              </a:rPr>
              <a:t>high-performing team </a:t>
            </a:r>
            <a:r>
              <a:rPr lang="en-US" sz="4800" dirty="0">
                <a:latin typeface="Calibri" panose="020F0502020204030204" pitchFamily="34" charset="0"/>
                <a:cs typeface="Calibri" panose="020F0502020204030204" pitchFamily="34" charset="0"/>
              </a:rPr>
              <a:t>that meets </a:t>
            </a:r>
            <a:r>
              <a:rPr lang="en-US" sz="4800" b="1" dirty="0">
                <a:latin typeface="Calibri" panose="020F0502020204030204" pitchFamily="34" charset="0"/>
                <a:cs typeface="Calibri" panose="020F0502020204030204" pitchFamily="34" charset="0"/>
              </a:rPr>
              <a:t>Olympic regulations </a:t>
            </a:r>
            <a:r>
              <a:rPr lang="en-US" sz="4800" dirty="0">
                <a:latin typeface="Calibri" panose="020F0502020204030204" pitchFamily="34" charset="0"/>
                <a:cs typeface="Calibri" panose="020F0502020204030204" pitchFamily="34" charset="0"/>
              </a:rPr>
              <a:t>and</a:t>
            </a:r>
            <a:r>
              <a:rPr lang="en-US" sz="4800" b="1" dirty="0">
                <a:latin typeface="Calibri" panose="020F0502020204030204" pitchFamily="34" charset="0"/>
                <a:cs typeface="Calibri" panose="020F0502020204030204" pitchFamily="34" charset="0"/>
              </a:rPr>
              <a:t> desired constraints on team composition.</a:t>
            </a:r>
          </a:p>
          <a:p>
            <a:pPr marL="0" indent="0">
              <a:buNone/>
            </a:pPr>
            <a:endParaRPr lang="en-US" sz="4800" b="1" dirty="0">
              <a:latin typeface="Calibri" panose="020F0502020204030204" pitchFamily="34" charset="0"/>
              <a:cs typeface="Calibri" panose="020F0502020204030204" pitchFamily="34" charset="0"/>
            </a:endParaRPr>
          </a:p>
          <a:p>
            <a:pPr marL="0" indent="0">
              <a:buNone/>
            </a:pPr>
            <a:endParaRPr lang="en-US" sz="4800" b="1"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F103F899-0FB2-C447-BB18-7486B84D226D}"/>
              </a:ext>
            </a:extLst>
          </p:cNvPr>
          <p:cNvSpPr/>
          <p:nvPr/>
        </p:nvSpPr>
        <p:spPr>
          <a:xfrm>
            <a:off x="2827161" y="6857993"/>
            <a:ext cx="8752115" cy="2406548"/>
          </a:xfrm>
          <a:prstGeom prst="rect">
            <a:avLst/>
          </a:prstGeom>
          <a:solidFill>
            <a:srgbClr val="C4E2E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4800" b="1" dirty="0">
                <a:solidFill>
                  <a:schemeClr val="tx1"/>
                </a:solidFill>
              </a:rPr>
              <a:t>How can we formalize this optimization problem as a mathematical model?</a:t>
            </a:r>
            <a:endParaRPr lang="en-US" sz="4800" dirty="0">
              <a:solidFill>
                <a:schemeClr val="tx1"/>
              </a:solidFill>
            </a:endParaRPr>
          </a:p>
        </p:txBody>
      </p:sp>
      <p:sp>
        <p:nvSpPr>
          <p:cNvPr id="10" name="Rectangle 9">
            <a:extLst>
              <a:ext uri="{FF2B5EF4-FFF2-40B4-BE49-F238E27FC236}">
                <a16:creationId xmlns:a16="http://schemas.microsoft.com/office/drawing/2014/main" id="{5E91B950-AF79-E149-A452-CF6B8944DADB}"/>
              </a:ext>
            </a:extLst>
          </p:cNvPr>
          <p:cNvSpPr/>
          <p:nvPr/>
        </p:nvSpPr>
        <p:spPr>
          <a:xfrm>
            <a:off x="1162386" y="11124369"/>
            <a:ext cx="8385125" cy="338554"/>
          </a:xfrm>
          <a:prstGeom prst="rect">
            <a:avLst/>
          </a:prstGeom>
        </p:spPr>
        <p:txBody>
          <a:bodyPr wrap="square">
            <a:spAutoFit/>
          </a:bodyPr>
          <a:lstStyle/>
          <a:p>
            <a:r>
              <a:rPr lang="en-US" sz="1600" dirty="0">
                <a:hlinkClick r:id="rId3"/>
              </a:rPr>
              <a:t>Source: https://www.usab.com/news-events/news/2016/06/2016-moly-team-announced.aspx</a:t>
            </a:r>
            <a:endParaRPr lang="en-US" sz="1600" dirty="0"/>
          </a:p>
        </p:txBody>
      </p:sp>
    </p:spTree>
    <p:extLst>
      <p:ext uri="{BB962C8B-B14F-4D97-AF65-F5344CB8AC3E}">
        <p14:creationId xmlns:p14="http://schemas.microsoft.com/office/powerpoint/2010/main" val="4286975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058652-1440-4488-90CE-30B27BE02252}"/>
              </a:ext>
            </a:extLst>
          </p:cNvPr>
          <p:cNvSpPr/>
          <p:nvPr/>
        </p:nvSpPr>
        <p:spPr>
          <a:xfrm>
            <a:off x="199851" y="263816"/>
            <a:ext cx="23292990" cy="2169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822960" rtlCol="0" anchor="ctr"/>
          <a:lstStyle/>
          <a:p>
            <a:r>
              <a:rPr lang="en-US" sz="9600" dirty="0">
                <a:solidFill>
                  <a:schemeClr val="tx1"/>
                </a:solidFill>
                <a:latin typeface="Lato Black"/>
              </a:rPr>
              <a:t>I. Defining the Decision Variables</a:t>
            </a:r>
          </a:p>
        </p:txBody>
      </p:sp>
      <p:cxnSp>
        <p:nvCxnSpPr>
          <p:cNvPr id="7" name="Straight Connector 6">
            <a:extLst>
              <a:ext uri="{FF2B5EF4-FFF2-40B4-BE49-F238E27FC236}">
                <a16:creationId xmlns:a16="http://schemas.microsoft.com/office/drawing/2014/main" id="{AFAC4ADA-C0C1-4939-B899-7E630768CFBD}"/>
              </a:ext>
            </a:extLst>
          </p:cNvPr>
          <p:cNvCxnSpPr/>
          <p:nvPr/>
        </p:nvCxnSpPr>
        <p:spPr>
          <a:xfrm>
            <a:off x="1070707" y="2202872"/>
            <a:ext cx="22422134" cy="0"/>
          </a:xfrm>
          <a:prstGeom prst="line">
            <a:avLst/>
          </a:prstGeom>
          <a:ln w="57150">
            <a:solidFill>
              <a:srgbClr val="50878B"/>
            </a:solidFill>
          </a:ln>
        </p:spPr>
        <p:style>
          <a:lnRef idx="1">
            <a:schemeClr val="accent1"/>
          </a:lnRef>
          <a:fillRef idx="0">
            <a:schemeClr val="accent1"/>
          </a:fillRef>
          <a:effectRef idx="0">
            <a:schemeClr val="accent1"/>
          </a:effectRef>
          <a:fontRef idx="minor">
            <a:schemeClr val="tx1"/>
          </a:fontRef>
        </p:style>
      </p:cxnSp>
      <p:sp>
        <p:nvSpPr>
          <p:cNvPr id="4" name="Content Placeholder 4">
            <a:extLst>
              <a:ext uri="{FF2B5EF4-FFF2-40B4-BE49-F238E27FC236}">
                <a16:creationId xmlns:a16="http://schemas.microsoft.com/office/drawing/2014/main" id="{510EC257-4061-E444-8C3D-F150FF54FD13}"/>
              </a:ext>
            </a:extLst>
          </p:cNvPr>
          <p:cNvSpPr txBox="1">
            <a:spLocks/>
          </p:cNvSpPr>
          <p:nvPr/>
        </p:nvSpPr>
        <p:spPr>
          <a:xfrm>
            <a:off x="1162385" y="5355771"/>
            <a:ext cx="22330455" cy="6955916"/>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US" sz="4800" b="1"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E0311D49-8D56-7D44-A894-5D9CD4E6DF03}"/>
              </a:ext>
            </a:extLst>
          </p:cNvPr>
          <p:cNvSpPr/>
          <p:nvPr/>
        </p:nvSpPr>
        <p:spPr>
          <a:xfrm>
            <a:off x="14313661" y="2897085"/>
            <a:ext cx="8145759" cy="2151482"/>
          </a:xfrm>
          <a:prstGeom prst="rect">
            <a:avLst/>
          </a:prstGeom>
          <a:solidFill>
            <a:srgbClr val="C4E2E1">
              <a:alpha val="50196"/>
            </a:srgbClr>
          </a:solidFill>
          <a:ln/>
        </p:spPr>
        <p:style>
          <a:lnRef idx="2">
            <a:schemeClr val="accent2">
              <a:shade val="50000"/>
            </a:schemeClr>
          </a:lnRef>
          <a:fillRef idx="1">
            <a:schemeClr val="accent2"/>
          </a:fillRef>
          <a:effectRef idx="0">
            <a:schemeClr val="accent2"/>
          </a:effectRef>
          <a:fontRef idx="minor">
            <a:schemeClr val="lt1"/>
          </a:fontRef>
        </p:style>
        <p:txBody>
          <a:bodyPr lIns="1280160" rtlCol="0" anchor="ctr"/>
          <a:lstStyle/>
          <a:p>
            <a:r>
              <a:rPr lang="en-US" sz="4200" dirty="0">
                <a:solidFill>
                  <a:schemeClr val="tx1"/>
                </a:solidFill>
              </a:rPr>
              <a:t>For each candidate player, decide whether or not to include them on the team.</a:t>
            </a:r>
          </a:p>
        </p:txBody>
      </p:sp>
      <p:sp>
        <p:nvSpPr>
          <p:cNvPr id="8" name="Pentagon 7">
            <a:extLst>
              <a:ext uri="{FF2B5EF4-FFF2-40B4-BE49-F238E27FC236}">
                <a16:creationId xmlns:a16="http://schemas.microsoft.com/office/drawing/2014/main" id="{A3D98C80-42AA-604E-ABC1-B562F893CBDE}"/>
              </a:ext>
            </a:extLst>
          </p:cNvPr>
          <p:cNvSpPr/>
          <p:nvPr/>
        </p:nvSpPr>
        <p:spPr>
          <a:xfrm>
            <a:off x="4960411" y="2893196"/>
            <a:ext cx="10276437" cy="2155371"/>
          </a:xfrm>
          <a:prstGeom prst="homePlate">
            <a:avLst>
              <a:gd name="adj" fmla="val 27668"/>
            </a:avLst>
          </a:prstGeom>
          <a:solidFill>
            <a:srgbClr val="50878B"/>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097280" rtlCol="0" anchor="ctr"/>
          <a:lstStyle/>
          <a:p>
            <a:r>
              <a:rPr lang="en-US" sz="4200" dirty="0"/>
              <a:t>What are the decisions that we are trying to make?</a:t>
            </a:r>
          </a:p>
        </p:txBody>
      </p:sp>
      <p:sp>
        <p:nvSpPr>
          <p:cNvPr id="9" name="Pentagon 8">
            <a:extLst>
              <a:ext uri="{FF2B5EF4-FFF2-40B4-BE49-F238E27FC236}">
                <a16:creationId xmlns:a16="http://schemas.microsoft.com/office/drawing/2014/main" id="{305731D3-5EBE-0448-AC31-D5624679F650}"/>
              </a:ext>
            </a:extLst>
          </p:cNvPr>
          <p:cNvSpPr/>
          <p:nvPr/>
        </p:nvSpPr>
        <p:spPr>
          <a:xfrm>
            <a:off x="1438770" y="2892259"/>
            <a:ext cx="4104210" cy="2161677"/>
          </a:xfrm>
          <a:prstGeom prst="homePlate">
            <a:avLst>
              <a:gd name="adj" fmla="val 28138"/>
            </a:avLst>
          </a:prstGeom>
          <a:solidFill>
            <a:srgbClr val="0F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200" b="1" dirty="0">
                <a:solidFill>
                  <a:prstClr val="white"/>
                </a:solidFill>
              </a:rPr>
              <a:t>Decision Variables</a:t>
            </a:r>
          </a:p>
        </p:txBody>
      </p:sp>
      <mc:AlternateContent xmlns:mc="http://schemas.openxmlformats.org/markup-compatibility/2006">
        <mc:Choice xmlns:a14="http://schemas.microsoft.com/office/drawing/2010/main" Requires="a14">
          <p:sp>
            <p:nvSpPr>
              <p:cNvPr id="10" name="Content Placeholder 4">
                <a:extLst>
                  <a:ext uri="{FF2B5EF4-FFF2-40B4-BE49-F238E27FC236}">
                    <a16:creationId xmlns:a16="http://schemas.microsoft.com/office/drawing/2014/main" id="{21E990C6-E058-FF4C-B190-B178392D119B}"/>
                  </a:ext>
                </a:extLst>
              </p:cNvPr>
              <p:cNvSpPr txBox="1">
                <a:spLocks/>
              </p:cNvSpPr>
              <p:nvPr/>
            </p:nvSpPr>
            <p:spPr>
              <a:xfrm>
                <a:off x="1162385" y="5518161"/>
                <a:ext cx="22330455" cy="6281953"/>
              </a:xfrm>
              <a:prstGeom prst="rect">
                <a:avLst/>
              </a:prstGeom>
            </p:spPr>
            <p:txBody>
              <a:bodyPr>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sz="4800" b="1" dirty="0">
                    <a:latin typeface="Calibri" panose="020F0502020204030204" pitchFamily="34" charset="0"/>
                    <a:cs typeface="Calibri" panose="020F0502020204030204" pitchFamily="34" charset="0"/>
                  </a:rPr>
                  <a:t>Suppose we have N=200 players who we are considering for our team. For each player:</a:t>
                </a:r>
              </a:p>
              <a:p>
                <a:pPr marL="0" indent="0">
                  <a:buNone/>
                </a:pPr>
                <a:endParaRPr lang="en-US" sz="3200" b="1" dirty="0">
                  <a:latin typeface="Calibri" panose="020F0502020204030204" pitchFamily="34" charset="0"/>
                  <a:cs typeface="Calibri" panose="020F050202020403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en-US" sz="4800" b="1" i="1" smtClean="0">
                              <a:latin typeface="Cambria Math" panose="02040503050406030204" pitchFamily="18" charset="0"/>
                              <a:cs typeface="Calibri" panose="020F0502020204030204" pitchFamily="34" charset="0"/>
                            </a:rPr>
                          </m:ctrlPr>
                        </m:sSubPr>
                        <m:e>
                          <m:r>
                            <a:rPr lang="en-US" sz="4800" b="1" i="1" smtClean="0">
                              <a:latin typeface="Cambria Math" panose="02040503050406030204" pitchFamily="18" charset="0"/>
                              <a:cs typeface="Calibri" panose="020F0502020204030204" pitchFamily="34" charset="0"/>
                            </a:rPr>
                            <m:t>𝒙</m:t>
                          </m:r>
                        </m:e>
                        <m:sub>
                          <m:r>
                            <a:rPr lang="en-US" sz="4800" b="1" i="1" smtClean="0">
                              <a:latin typeface="Cambria Math" panose="02040503050406030204" pitchFamily="18" charset="0"/>
                              <a:cs typeface="Calibri" panose="020F0502020204030204" pitchFamily="34" charset="0"/>
                            </a:rPr>
                            <m:t>𝒊</m:t>
                          </m:r>
                        </m:sub>
                      </m:sSub>
                      <m:r>
                        <a:rPr lang="en-US" sz="4800" b="1" i="1" smtClean="0">
                          <a:latin typeface="Cambria Math" panose="02040503050406030204" pitchFamily="18" charset="0"/>
                          <a:cs typeface="Calibri" panose="020F0502020204030204" pitchFamily="34" charset="0"/>
                        </a:rPr>
                        <m:t>=</m:t>
                      </m:r>
                      <m:d>
                        <m:dPr>
                          <m:begChr m:val="{"/>
                          <m:endChr m:val=""/>
                          <m:ctrlPr>
                            <a:rPr lang="en-US" sz="4800" i="1">
                              <a:latin typeface="Cambria Math" panose="02040503050406030204" pitchFamily="18" charset="0"/>
                            </a:rPr>
                          </m:ctrlPr>
                        </m:dPr>
                        <m:e>
                          <m:eqArr>
                            <m:eqArrPr>
                              <m:ctrlPr>
                                <a:rPr lang="en-US" sz="4800" i="1">
                                  <a:latin typeface="Cambria Math" panose="02040503050406030204" pitchFamily="18" charset="0"/>
                                </a:rPr>
                              </m:ctrlPr>
                            </m:eqArrPr>
                            <m:e>
                              <m:r>
                                <a:rPr lang="en-US" sz="4800" i="1">
                                  <a:latin typeface="Cambria Math" panose="02040503050406030204" pitchFamily="18" charset="0"/>
                                </a:rPr>
                                <m:t>1</m:t>
                              </m:r>
                              <m:r>
                                <a:rPr lang="en-US" sz="4800" b="0" i="1" smtClean="0">
                                  <a:latin typeface="Cambria Math" panose="02040503050406030204" pitchFamily="18" charset="0"/>
                                </a:rPr>
                                <m:t> </m:t>
                              </m:r>
                              <m:r>
                                <m:rPr>
                                  <m:nor/>
                                </m:rPr>
                                <a:rPr lang="en-US" sz="4800" b="0" i="0" smtClean="0">
                                  <a:latin typeface="Cambria Math" panose="02040503050406030204" pitchFamily="18" charset="0"/>
                                </a:rPr>
                                <m:t>if</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player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is</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selected</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for</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the</m:t>
                              </m:r>
                              <m:r>
                                <m:rPr>
                                  <m:nor/>
                                </m:rPr>
                                <a:rPr lang="en-US" sz="4800" b="0" i="0" smtClean="0">
                                  <a:latin typeface="Cambria Math" panose="02040503050406030204" pitchFamily="18" charset="0"/>
                                </a:rPr>
                                <m:t> </m:t>
                              </m:r>
                              <m:r>
                                <m:rPr>
                                  <m:nor/>
                                </m:rPr>
                                <a:rPr lang="en-US" sz="4800" b="0" i="0" smtClean="0">
                                  <a:latin typeface="Cambria Math" panose="02040503050406030204" pitchFamily="18" charset="0"/>
                                </a:rPr>
                                <m:t>team</m:t>
                              </m:r>
                            </m:e>
                            <m:e>
                              <m:r>
                                <a:rPr lang="en-US" sz="4800" i="1">
                                  <a:latin typeface="Cambria Math" panose="02040503050406030204" pitchFamily="18" charset="0"/>
                                </a:rPr>
                                <m:t>0 </m:t>
                              </m:r>
                              <m:r>
                                <m:rPr>
                                  <m:nor/>
                                </m:rPr>
                                <a:rPr lang="en-US" sz="4800">
                                  <a:latin typeface="Cambria Math" panose="02040503050406030204" pitchFamily="18" charset="0"/>
                                </a:rPr>
                                <m:t>otherwise</m:t>
                              </m:r>
                            </m:e>
                          </m:eqArr>
                        </m:e>
                      </m:d>
                    </m:oMath>
                  </m:oMathPara>
                </a14:m>
                <a:endParaRPr lang="en-US" sz="4800" b="1" dirty="0">
                  <a:latin typeface="Calibri" panose="020F0502020204030204" pitchFamily="34" charset="0"/>
                  <a:cs typeface="Calibri" panose="020F0502020204030204" pitchFamily="34" charset="0"/>
                </a:endParaRPr>
              </a:p>
              <a:p>
                <a:pPr marL="0" indent="0">
                  <a:buNone/>
                </a:pPr>
                <a:endParaRPr lang="en-US" sz="2400" b="1" dirty="0">
                  <a:latin typeface="Calibri" panose="020F0502020204030204" pitchFamily="34" charset="0"/>
                  <a:cs typeface="Calibri" panose="020F0502020204030204" pitchFamily="34" charset="0"/>
                </a:endParaRPr>
              </a:p>
              <a:p>
                <a:pPr marL="0" indent="0">
                  <a:buNone/>
                </a:pPr>
                <a:r>
                  <a:rPr lang="en-US" sz="4800" b="1" dirty="0">
                    <a:latin typeface="Calibri" panose="020F0502020204030204" pitchFamily="34" charset="0"/>
                    <a:cs typeface="Calibri" panose="020F0502020204030204" pitchFamily="34" charset="0"/>
                  </a:rPr>
                  <a:t>For example:</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=1</m:t>
                    </m:r>
                  </m:oMath>
                </a14:m>
                <a:r>
                  <a:rPr lang="en-US" sz="4800" dirty="0">
                    <a:latin typeface="Calibri" panose="020F0502020204030204" pitchFamily="34" charset="0"/>
                    <a:cs typeface="Calibri" panose="020F0502020204030204" pitchFamily="34" charset="0"/>
                  </a:rPr>
                  <a:t> for Steph Curry, he has been selected for the team. </a:t>
                </a:r>
              </a:p>
              <a:p>
                <a:r>
                  <a:rPr lang="en-US" sz="4800" dirty="0">
                    <a:latin typeface="Calibri" panose="020F0502020204030204" pitchFamily="34" charset="0"/>
                    <a:cs typeface="Calibri" panose="020F0502020204030204" pitchFamily="34" charset="0"/>
                  </a:rPr>
                  <a:t>If </a:t>
                </a:r>
                <a14:m>
                  <m:oMath xmlns:m="http://schemas.openxmlformats.org/officeDocument/2006/math">
                    <m:sSub>
                      <m:sSubPr>
                        <m:ctrlPr>
                          <a:rPr lang="en-US" sz="4800" i="1">
                            <a:latin typeface="Cambria Math" panose="02040503050406030204" pitchFamily="18" charset="0"/>
                            <a:cs typeface="Calibri" panose="020F0502020204030204" pitchFamily="34" charset="0"/>
                          </a:rPr>
                        </m:ctrlPr>
                      </m:sSubPr>
                      <m:e>
                        <m:r>
                          <a:rPr lang="en-US" sz="4800" b="0" i="1">
                            <a:latin typeface="Cambria Math" panose="02040503050406030204" pitchFamily="18" charset="0"/>
                            <a:cs typeface="Calibri" panose="020F0502020204030204" pitchFamily="34" charset="0"/>
                          </a:rPr>
                          <m:t>𝑥</m:t>
                        </m:r>
                      </m:e>
                      <m:sub>
                        <m:r>
                          <a:rPr lang="en-US" sz="4800" b="0" i="1">
                            <a:latin typeface="Cambria Math" panose="02040503050406030204" pitchFamily="18" charset="0"/>
                            <a:cs typeface="Calibri" panose="020F0502020204030204" pitchFamily="34" charset="0"/>
                          </a:rPr>
                          <m:t>𝑖</m:t>
                        </m:r>
                      </m:sub>
                    </m:sSub>
                    <m:r>
                      <a:rPr lang="en-US" sz="4800" b="0" i="1" smtClean="0">
                        <a:latin typeface="Cambria Math" panose="02040503050406030204" pitchFamily="18" charset="0"/>
                        <a:cs typeface="Calibri" panose="020F0502020204030204" pitchFamily="34" charset="0"/>
                      </a:rPr>
                      <m:t>=0</m:t>
                    </m:r>
                  </m:oMath>
                </a14:m>
                <a:r>
                  <a:rPr lang="en-US" sz="4800" dirty="0">
                    <a:latin typeface="Calibri" panose="020F0502020204030204" pitchFamily="34" charset="0"/>
                    <a:cs typeface="Calibri" panose="020F0502020204030204" pitchFamily="34" charset="0"/>
                  </a:rPr>
                  <a:t> for Draymond Green, he has not been selected for the team. </a:t>
                </a:r>
              </a:p>
            </p:txBody>
          </p:sp>
        </mc:Choice>
        <mc:Fallback>
          <p:sp>
            <p:nvSpPr>
              <p:cNvPr id="10" name="Content Placeholder 4">
                <a:extLst>
                  <a:ext uri="{FF2B5EF4-FFF2-40B4-BE49-F238E27FC236}">
                    <a16:creationId xmlns:a16="http://schemas.microsoft.com/office/drawing/2014/main" id="{21E990C6-E058-FF4C-B190-B178392D119B}"/>
                  </a:ext>
                </a:extLst>
              </p:cNvPr>
              <p:cNvSpPr txBox="1">
                <a:spLocks noRot="1" noChangeAspect="1" noMove="1" noResize="1" noEditPoints="1" noAdjustHandles="1" noChangeArrowheads="1" noChangeShapeType="1" noTextEdit="1"/>
              </p:cNvSpPr>
              <p:nvPr/>
            </p:nvSpPr>
            <p:spPr>
              <a:xfrm>
                <a:off x="1162385" y="5518161"/>
                <a:ext cx="22330455" cy="6281953"/>
              </a:xfrm>
              <a:prstGeom prst="rect">
                <a:avLst/>
              </a:prstGeom>
              <a:blipFill>
                <a:blip r:embed="rId2"/>
                <a:stretch>
                  <a:fillRect l="-1251" t="-39192" r="-114" b="-31919"/>
                </a:stretch>
              </a:blipFill>
            </p:spPr>
            <p:txBody>
              <a:bodyPr/>
              <a:lstStyle/>
              <a:p>
                <a:r>
                  <a:rPr lang="en-US">
                    <a:noFill/>
                  </a:rPr>
                  <a:t> </a:t>
                </a:r>
              </a:p>
            </p:txBody>
          </p:sp>
        </mc:Fallback>
      </mc:AlternateContent>
    </p:spTree>
    <p:extLst>
      <p:ext uri="{BB962C8B-B14F-4D97-AF65-F5344CB8AC3E}">
        <p14:creationId xmlns:p14="http://schemas.microsoft.com/office/powerpoint/2010/main" val="188642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1547</TotalTime>
  <Words>1278</Words>
  <Application>Microsoft Macintosh PowerPoint</Application>
  <PresentationFormat>Custom</PresentationFormat>
  <Paragraphs>122</Paragraphs>
  <Slides>17</Slides>
  <Notes>2</Notes>
  <HiddenSlides>1</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Lato Black</vt:lpstr>
      <vt:lpstr>Lato Light</vt:lpstr>
      <vt:lpstr>Arial</vt:lpstr>
      <vt:lpstr>Calibri</vt:lpstr>
      <vt:lpstr>Calibri Light</vt:lpstr>
      <vt:lpstr>Cambria Math</vt:lpstr>
      <vt:lpstr>Wingdings 2</vt:lpstr>
      <vt:lpstr>1_Office Theme</vt:lpstr>
      <vt:lpstr>Office Theme</vt:lpstr>
      <vt:lpstr>2_Office Theme</vt:lpstr>
      <vt:lpstr>PowerPoint Presentation</vt:lpstr>
      <vt:lpstr>PowerPoint Presentation</vt:lpstr>
      <vt:lpstr>PowerPoint Presentation</vt:lpstr>
      <vt:lpstr>PowerPoint Presentation</vt:lpstr>
      <vt:lpstr>PowerPoint Presentation</vt:lpstr>
      <vt:lpstr>Case Study: Constructing the  USA Basketball Dream Team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Julia Example (in Jupyter Notebook)</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Presentations</dc:title>
  <dc:subject/>
  <dc:creator>Rocketo Graphics</dc:creator>
  <cp:keywords/>
  <dc:description/>
  <cp:lastModifiedBy>Holly Wiberg</cp:lastModifiedBy>
  <cp:revision>4100</cp:revision>
  <dcterms:created xsi:type="dcterms:W3CDTF">2014-11-12T21:47:38Z</dcterms:created>
  <dcterms:modified xsi:type="dcterms:W3CDTF">2020-02-22T06:33:19Z</dcterms:modified>
  <cp:category/>
</cp:coreProperties>
</file>

<file path=docProps/thumbnail.jpeg>
</file>